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37"/>
  </p:notesMasterIdLst>
  <p:sldIdLst>
    <p:sldId id="256" r:id="rId2"/>
    <p:sldId id="257" r:id="rId3"/>
    <p:sldId id="292" r:id="rId4"/>
    <p:sldId id="299" r:id="rId5"/>
    <p:sldId id="258" r:id="rId6"/>
    <p:sldId id="301" r:id="rId7"/>
    <p:sldId id="300" r:id="rId8"/>
    <p:sldId id="293" r:id="rId9"/>
    <p:sldId id="294" r:id="rId10"/>
    <p:sldId id="295" r:id="rId11"/>
    <p:sldId id="302" r:id="rId12"/>
    <p:sldId id="303" r:id="rId13"/>
    <p:sldId id="304" r:id="rId14"/>
    <p:sldId id="305" r:id="rId15"/>
    <p:sldId id="264" r:id="rId16"/>
    <p:sldId id="265" r:id="rId17"/>
    <p:sldId id="270" r:id="rId18"/>
    <p:sldId id="282" r:id="rId19"/>
    <p:sldId id="283" r:id="rId20"/>
    <p:sldId id="284" r:id="rId21"/>
    <p:sldId id="262" r:id="rId22"/>
    <p:sldId id="269" r:id="rId23"/>
    <p:sldId id="261" r:id="rId24"/>
    <p:sldId id="274" r:id="rId25"/>
    <p:sldId id="271" r:id="rId26"/>
    <p:sldId id="307" r:id="rId27"/>
    <p:sldId id="285" r:id="rId28"/>
    <p:sldId id="306" r:id="rId29"/>
    <p:sldId id="268" r:id="rId30"/>
    <p:sldId id="278" r:id="rId31"/>
    <p:sldId id="290" r:id="rId32"/>
    <p:sldId id="289" r:id="rId33"/>
    <p:sldId id="291" r:id="rId34"/>
    <p:sldId id="281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ליהו בולאק" initials="אב" lastIdx="2" clrIdx="0">
    <p:extLst>
      <p:ext uri="{19B8F6BF-5375-455C-9EA6-DF929625EA0E}">
        <p15:presenceInfo xmlns:p15="http://schemas.microsoft.com/office/powerpoint/2012/main" userId="אליהו בולאק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66" d="100"/>
          <a:sy n="66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5F0B0-AC17-44A3-B3C2-FD0444436DF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910A88-09CB-4B03-9010-2D8E454C9D3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he-IL" dirty="0">
              <a:solidFill>
                <a:schemeClr val="tx1">
                  <a:lumMod val="65000"/>
                  <a:lumOff val="35000"/>
                </a:schemeClr>
              </a:solidFill>
            </a:rPr>
            <a:t>שפת תכנות מונחה עצמים.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1A1B3B3E-7124-480A-A246-3499E6F207FF}" type="parTrans" cxnId="{1CC3EA20-84C4-4596-A238-0E3065799180}">
      <dgm:prSet/>
      <dgm:spPr/>
      <dgm:t>
        <a:bodyPr/>
        <a:lstStyle/>
        <a:p>
          <a:endParaRPr lang="en-US"/>
        </a:p>
      </dgm:t>
    </dgm:pt>
    <dgm:pt modelId="{C507F9FE-9AFE-4735-858B-8C30BC43D762}" type="sibTrans" cxnId="{1CC3EA20-84C4-4596-A238-0E3065799180}">
      <dgm:prSet/>
      <dgm:spPr/>
      <dgm:t>
        <a:bodyPr/>
        <a:lstStyle/>
        <a:p>
          <a:endParaRPr lang="en-US"/>
        </a:p>
      </dgm:t>
    </dgm:pt>
    <dgm:pt modelId="{1C60DDA5-CFC9-4648-B7CC-3900E31F258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 rtl="1"/>
          <a:r>
            <a:rPr lang="he-IL" dirty="0">
              <a:solidFill>
                <a:schemeClr val="tx1">
                  <a:lumMod val="65000"/>
                  <a:lumOff val="35000"/>
                </a:schemeClr>
              </a:solidFill>
            </a:rPr>
            <a:t>הסינטקס ב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Kotlin</a:t>
          </a:r>
          <a:r>
            <a:rPr lang="he-IL" dirty="0">
              <a:solidFill>
                <a:schemeClr val="tx1">
                  <a:lumMod val="65000"/>
                  <a:lumOff val="35000"/>
                </a:schemeClr>
              </a:solidFill>
            </a:rPr>
            <a:t> דומה ל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dirty="0">
              <a:solidFill>
                <a:schemeClr val="tx1">
                  <a:lumMod val="65000"/>
                  <a:lumOff val="35000"/>
                </a:schemeClr>
              </a:solidFill>
            </a:rPr>
            <a:t>. וקיימת תאימות גבוהה עם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dirty="0">
              <a:solidFill>
                <a:schemeClr val="tx1">
                  <a:lumMod val="65000"/>
                  <a:lumOff val="35000"/>
                </a:schemeClr>
              </a:solidFill>
            </a:rPr>
            <a:t> כך שניתן להשתמש בכל הספריות של </a:t>
          </a:r>
          <a:r>
            <a:rPr 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E8791D10-9534-446B-BA39-47E7742BABFA}" type="parTrans" cxnId="{004D85D4-AD1F-4A4E-919B-7357471AA871}">
      <dgm:prSet/>
      <dgm:spPr/>
      <dgm:t>
        <a:bodyPr/>
        <a:lstStyle/>
        <a:p>
          <a:endParaRPr lang="en-US"/>
        </a:p>
      </dgm:t>
    </dgm:pt>
    <dgm:pt modelId="{0EC516CC-B3B5-416B-9C08-C99FC8BA9BE5}" type="sibTrans" cxnId="{004D85D4-AD1F-4A4E-919B-7357471AA871}">
      <dgm:prSet/>
      <dgm:spPr/>
      <dgm:t>
        <a:bodyPr/>
        <a:lstStyle/>
        <a:p>
          <a:endParaRPr lang="en-US"/>
        </a:p>
      </dgm:t>
    </dgm:pt>
    <dgm:pt modelId="{3EF1E6FA-44F5-4242-8DFB-98E7D98D0411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 rtl="1"/>
          <a:r>
            <a:rPr lang="he-IL" sz="3200" dirty="0">
              <a:solidFill>
                <a:schemeClr val="tx1">
                  <a:lumMod val="65000"/>
                  <a:lumOff val="35000"/>
                </a:schemeClr>
              </a:solidFill>
            </a:rPr>
            <a:t>עוברת הידור ל-</a:t>
          </a:r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 Java bytecode</a:t>
          </a:r>
          <a:r>
            <a:rPr lang="he-IL" sz="3200" dirty="0">
              <a:solidFill>
                <a:schemeClr val="tx1">
                  <a:lumMod val="65000"/>
                  <a:lumOff val="35000"/>
                </a:schemeClr>
              </a:solidFill>
            </a:rPr>
            <a:t>מה שמאפשר לקוד </a:t>
          </a:r>
          <a:r>
            <a:rPr lang="en-US" sz="3200" dirty="0" err="1">
              <a:solidFill>
                <a:schemeClr val="tx1">
                  <a:lumMod val="65000"/>
                  <a:lumOff val="35000"/>
                </a:schemeClr>
              </a:solidFill>
            </a:rPr>
            <a:t>Koltlin</a:t>
          </a:r>
          <a:r>
            <a:rPr lang="he-IL" sz="3200" dirty="0">
              <a:solidFill>
                <a:schemeClr val="tx1">
                  <a:lumMod val="65000"/>
                  <a:lumOff val="35000"/>
                </a:schemeClr>
              </a:solidFill>
            </a:rPr>
            <a:t> לרוץ על גבי ה</a:t>
          </a:r>
          <a:r>
            <a:rPr lang="en-US" sz="3200" dirty="0" smtClean="0">
              <a:solidFill>
                <a:schemeClr val="tx1">
                  <a:lumMod val="65000"/>
                  <a:lumOff val="35000"/>
                </a:schemeClr>
              </a:solidFill>
            </a:rPr>
            <a:t>JVM-</a:t>
          </a:r>
          <a:r>
            <a:rPr lang="he-IL" sz="3200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en-US" sz="32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4AA8CDE-E62E-44EC-B616-1004994DC4E3}" type="parTrans" cxnId="{B5380CB3-43B1-4B6D-AFED-E1E4F694D915}">
      <dgm:prSet/>
      <dgm:spPr/>
      <dgm:t>
        <a:bodyPr/>
        <a:lstStyle/>
        <a:p>
          <a:endParaRPr lang="en-US"/>
        </a:p>
      </dgm:t>
    </dgm:pt>
    <dgm:pt modelId="{4A7048CF-456C-4D2E-8982-72982D5529E2}" type="sibTrans" cxnId="{B5380CB3-43B1-4B6D-AFED-E1E4F694D915}">
      <dgm:prSet/>
      <dgm:spPr/>
      <dgm:t>
        <a:bodyPr/>
        <a:lstStyle/>
        <a:p>
          <a:endParaRPr lang="en-US"/>
        </a:p>
      </dgm:t>
    </dgm:pt>
    <dgm:pt modelId="{B20DF506-1667-477D-939C-803569F42DEC}" type="pres">
      <dgm:prSet presAssocID="{31C5F0B0-AC17-44A3-B3C2-FD0444436D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E4D94DB4-C8E1-499E-855E-A4A60C063997}" type="pres">
      <dgm:prSet presAssocID="{17910A88-09CB-4B03-9010-2D8E454C9D38}" presName="parentText" presStyleLbl="node1" presStyleIdx="0" presStyleCnt="3" custLinFactNeighborX="3565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D749D9A-DF33-48C5-849D-3AA600161F0C}" type="pres">
      <dgm:prSet presAssocID="{C507F9FE-9AFE-4735-858B-8C30BC43D762}" presName="spacer" presStyleCnt="0"/>
      <dgm:spPr/>
    </dgm:pt>
    <dgm:pt modelId="{9FB168BB-2A39-4BC3-898A-F5F1A4DD9C6D}" type="pres">
      <dgm:prSet presAssocID="{1C60DDA5-CFC9-4648-B7CC-3900E31F258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BA05A0F-8D9B-41E3-B89E-CD968292994E}" type="pres">
      <dgm:prSet presAssocID="{0EC516CC-B3B5-416B-9C08-C99FC8BA9BE5}" presName="spacer" presStyleCnt="0"/>
      <dgm:spPr/>
    </dgm:pt>
    <dgm:pt modelId="{B0EBBA5D-B020-48BE-9454-D7634DD5558A}" type="pres">
      <dgm:prSet presAssocID="{3EF1E6FA-44F5-4242-8DFB-98E7D98D041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1CC3EA20-84C4-4596-A238-0E3065799180}" srcId="{31C5F0B0-AC17-44A3-B3C2-FD0444436DF9}" destId="{17910A88-09CB-4B03-9010-2D8E454C9D38}" srcOrd="0" destOrd="0" parTransId="{1A1B3B3E-7124-480A-A246-3499E6F207FF}" sibTransId="{C507F9FE-9AFE-4735-858B-8C30BC43D762}"/>
    <dgm:cxn modelId="{B5380CB3-43B1-4B6D-AFED-E1E4F694D915}" srcId="{31C5F0B0-AC17-44A3-B3C2-FD0444436DF9}" destId="{3EF1E6FA-44F5-4242-8DFB-98E7D98D0411}" srcOrd="2" destOrd="0" parTransId="{C4AA8CDE-E62E-44EC-B616-1004994DC4E3}" sibTransId="{4A7048CF-456C-4D2E-8982-72982D5529E2}"/>
    <dgm:cxn modelId="{76454BD8-A68D-4ED5-ADBF-63B426A495E8}" type="presOf" srcId="{1C60DDA5-CFC9-4648-B7CC-3900E31F258C}" destId="{9FB168BB-2A39-4BC3-898A-F5F1A4DD9C6D}" srcOrd="0" destOrd="0" presId="urn:microsoft.com/office/officeart/2005/8/layout/vList2"/>
    <dgm:cxn modelId="{3C423D86-82F5-4EAA-AEE6-8A217793C015}" type="presOf" srcId="{3EF1E6FA-44F5-4242-8DFB-98E7D98D0411}" destId="{B0EBBA5D-B020-48BE-9454-D7634DD5558A}" srcOrd="0" destOrd="0" presId="urn:microsoft.com/office/officeart/2005/8/layout/vList2"/>
    <dgm:cxn modelId="{1E449741-5B70-4646-8AF9-C524124605CB}" type="presOf" srcId="{17910A88-09CB-4B03-9010-2D8E454C9D38}" destId="{E4D94DB4-C8E1-499E-855E-A4A60C063997}" srcOrd="0" destOrd="0" presId="urn:microsoft.com/office/officeart/2005/8/layout/vList2"/>
    <dgm:cxn modelId="{004D85D4-AD1F-4A4E-919B-7357471AA871}" srcId="{31C5F0B0-AC17-44A3-B3C2-FD0444436DF9}" destId="{1C60DDA5-CFC9-4648-B7CC-3900E31F258C}" srcOrd="1" destOrd="0" parTransId="{E8791D10-9534-446B-BA39-47E7742BABFA}" sibTransId="{0EC516CC-B3B5-416B-9C08-C99FC8BA9BE5}"/>
    <dgm:cxn modelId="{963F5EB8-A815-4E62-B395-A7C2BF4F872C}" type="presOf" srcId="{31C5F0B0-AC17-44A3-B3C2-FD0444436DF9}" destId="{B20DF506-1667-477D-939C-803569F42DEC}" srcOrd="0" destOrd="0" presId="urn:microsoft.com/office/officeart/2005/8/layout/vList2"/>
    <dgm:cxn modelId="{8913FE60-7826-43DE-97AF-BD012A2B2C77}" type="presParOf" srcId="{B20DF506-1667-477D-939C-803569F42DEC}" destId="{E4D94DB4-C8E1-499E-855E-A4A60C063997}" srcOrd="0" destOrd="0" presId="urn:microsoft.com/office/officeart/2005/8/layout/vList2"/>
    <dgm:cxn modelId="{851EFB5F-8AE3-4E8D-A4C7-C63145FB2E08}" type="presParOf" srcId="{B20DF506-1667-477D-939C-803569F42DEC}" destId="{BD749D9A-DF33-48C5-849D-3AA600161F0C}" srcOrd="1" destOrd="0" presId="urn:microsoft.com/office/officeart/2005/8/layout/vList2"/>
    <dgm:cxn modelId="{C8E7AC07-FC08-4173-8589-FD7DF5AE14A4}" type="presParOf" srcId="{B20DF506-1667-477D-939C-803569F42DEC}" destId="{9FB168BB-2A39-4BC3-898A-F5F1A4DD9C6D}" srcOrd="2" destOrd="0" presId="urn:microsoft.com/office/officeart/2005/8/layout/vList2"/>
    <dgm:cxn modelId="{34A34174-9C7A-4DCE-B141-11656F5F90CA}" type="presParOf" srcId="{B20DF506-1667-477D-939C-803569F42DEC}" destId="{ABA05A0F-8D9B-41E3-B89E-CD968292994E}" srcOrd="3" destOrd="0" presId="urn:microsoft.com/office/officeart/2005/8/layout/vList2"/>
    <dgm:cxn modelId="{3536B710-A71B-4820-AA1E-145AFFFA2E7A}" type="presParOf" srcId="{B20DF506-1667-477D-939C-803569F42DEC}" destId="{B0EBBA5D-B020-48BE-9454-D7634DD555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9D0A37-6A0C-4DA0-BCEC-921E8FED48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D31564-5399-4998-9BDA-2BD07FBDB2EA}">
      <dgm:prSet custT="1"/>
      <dgm:spPr/>
      <dgm:t>
        <a:bodyPr/>
        <a:lstStyle/>
        <a:p>
          <a:pPr algn="ctr" rtl="1"/>
          <a:r>
            <a:rPr lang="en-US" sz="6000" dirty="0" smtClean="0"/>
            <a:t> </a:t>
          </a:r>
          <a:r>
            <a:rPr lang="en-US" sz="6000" dirty="0" err="1" smtClean="0">
              <a:latin typeface="Berlin Sans FB Demi" panose="020E0802020502020306" pitchFamily="34" charset="0"/>
              <a:cs typeface="+mn-cs"/>
            </a:rPr>
            <a:t>Kotlin</a:t>
          </a:r>
          <a:r>
            <a:rPr lang="en-US" sz="6000" dirty="0" smtClean="0">
              <a:latin typeface="Berlin Sans FB Demi" panose="020E0802020502020306" pitchFamily="34" charset="0"/>
              <a:cs typeface="+mn-cs"/>
            </a:rPr>
            <a:t>   </a:t>
          </a:r>
          <a:r>
            <a:rPr lang="he-IL" sz="6000" dirty="0" smtClean="0">
              <a:latin typeface="Berlin Sans FB Demi" panose="020E0802020502020306" pitchFamily="34" charset="0"/>
              <a:cs typeface="+mn-cs"/>
            </a:rPr>
            <a:t>תומכת במנגנון ה-</a:t>
          </a:r>
          <a:r>
            <a:rPr lang="en-US" sz="6000" b="1" dirty="0" smtClean="0">
              <a:latin typeface="Berlin Sans FB Demi" panose="020E0802020502020306" pitchFamily="34" charset="0"/>
              <a:cs typeface="+mn-cs"/>
            </a:rPr>
            <a:t>Exception</a:t>
          </a:r>
          <a:r>
            <a:rPr lang="he-IL" sz="6000" dirty="0" smtClean="0">
              <a:latin typeface="Berlin Sans FB Demi" panose="020E0802020502020306" pitchFamily="34" charset="0"/>
              <a:cs typeface="+mn-cs"/>
            </a:rPr>
            <a:t> הסטנדרטי ותבנית </a:t>
          </a:r>
          <a:r>
            <a:rPr lang="en-US" sz="6000" b="1" dirty="0" smtClean="0">
              <a:latin typeface="Berlin Sans FB Demi" panose="020E0802020502020306" pitchFamily="34" charset="0"/>
              <a:cs typeface="+mn-cs"/>
            </a:rPr>
            <a:t>try-catch</a:t>
          </a:r>
          <a:r>
            <a:rPr lang="he-IL" sz="6000" dirty="0" smtClean="0">
              <a:latin typeface="Berlin Sans FB Demi" panose="020E0802020502020306" pitchFamily="34" charset="0"/>
              <a:cs typeface="+mn-cs"/>
            </a:rPr>
            <a:t>.</a:t>
          </a:r>
          <a:endParaRPr lang="en-US" sz="6000" dirty="0">
            <a:latin typeface="Berlin Sans FB Demi" panose="020E0802020502020306" pitchFamily="34" charset="0"/>
            <a:cs typeface="+mn-cs"/>
          </a:endParaRPr>
        </a:p>
      </dgm:t>
    </dgm:pt>
    <dgm:pt modelId="{800417AD-1EFB-41CD-8007-3D2E12BC9AA5}" type="parTrans" cxnId="{6D1B3EA6-637F-48F4-9964-0FE4C47942B4}">
      <dgm:prSet/>
      <dgm:spPr/>
      <dgm:t>
        <a:bodyPr/>
        <a:lstStyle/>
        <a:p>
          <a:endParaRPr lang="en-US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F3B111E2-01E2-4E8E-B17D-6A8D4A6ECCBE}" type="sibTrans" cxnId="{6D1B3EA6-637F-48F4-9964-0FE4C47942B4}">
      <dgm:prSet/>
      <dgm:spPr/>
      <dgm:t>
        <a:bodyPr/>
        <a:lstStyle/>
        <a:p>
          <a:endParaRPr lang="en-US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8D25FCFF-A9EA-49AB-A982-306B8C7903CD}" type="pres">
      <dgm:prSet presAssocID="{599D0A37-6A0C-4DA0-BCEC-921E8FED48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758743D7-F896-4816-9311-6F4FA778BF89}" type="pres">
      <dgm:prSet presAssocID="{A0D31564-5399-4998-9BDA-2BD07FBDB2EA}" presName="parentText" presStyleLbl="node1" presStyleIdx="0" presStyleCnt="1" custLinFactNeighborX="553" custLinFactNeighborY="8179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092C2A65-BB12-43FF-9ACC-F9D47A3F3A49}" type="presOf" srcId="{599D0A37-6A0C-4DA0-BCEC-921E8FED48E4}" destId="{8D25FCFF-A9EA-49AB-A982-306B8C7903CD}" srcOrd="0" destOrd="0" presId="urn:microsoft.com/office/officeart/2005/8/layout/vList2"/>
    <dgm:cxn modelId="{6D1B3EA6-637F-48F4-9964-0FE4C47942B4}" srcId="{599D0A37-6A0C-4DA0-BCEC-921E8FED48E4}" destId="{A0D31564-5399-4998-9BDA-2BD07FBDB2EA}" srcOrd="0" destOrd="0" parTransId="{800417AD-1EFB-41CD-8007-3D2E12BC9AA5}" sibTransId="{F3B111E2-01E2-4E8E-B17D-6A8D4A6ECCBE}"/>
    <dgm:cxn modelId="{82BE4F5A-91AC-4483-B369-03F810DBFDFA}" type="presOf" srcId="{A0D31564-5399-4998-9BDA-2BD07FBDB2EA}" destId="{758743D7-F896-4816-9311-6F4FA778BF89}" srcOrd="0" destOrd="0" presId="urn:microsoft.com/office/officeart/2005/8/layout/vList2"/>
    <dgm:cxn modelId="{07E9CE55-F5C5-40DA-8914-431CEB08D34D}" type="presParOf" srcId="{8D25FCFF-A9EA-49AB-A982-306B8C7903CD}" destId="{758743D7-F896-4816-9311-6F4FA778BF89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94DB4-C8E1-499E-855E-A4A60C063997}">
      <dsp:nvSpPr>
        <dsp:cNvPr id="0" name=""/>
        <dsp:cNvSpPr/>
      </dsp:nvSpPr>
      <dsp:spPr>
        <a:xfrm>
          <a:off x="0" y="193697"/>
          <a:ext cx="6513603" cy="1773156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שפת תכנות מונחה עצמים.</a:t>
          </a:r>
          <a:endParaRPr lang="en-US" sz="3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6558" y="280255"/>
        <a:ext cx="6340487" cy="1600040"/>
      </dsp:txXfrm>
    </dsp:sp>
    <dsp:sp modelId="{9FB168BB-2A39-4BC3-898A-F5F1A4DD9C6D}">
      <dsp:nvSpPr>
        <dsp:cNvPr id="0" name=""/>
        <dsp:cNvSpPr/>
      </dsp:nvSpPr>
      <dsp:spPr>
        <a:xfrm>
          <a:off x="0" y="2056134"/>
          <a:ext cx="6513603" cy="1773156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הסינטקס ב </a:t>
          </a:r>
          <a:r>
            <a:rPr lang="en-US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Kotlin</a:t>
          </a:r>
          <a:r>
            <a:rPr lang="he-IL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 דומה ל</a:t>
          </a:r>
          <a:r>
            <a:rPr lang="en-US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. וקיימת תאימות גבוהה עם </a:t>
          </a:r>
          <a:r>
            <a:rPr lang="en-US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sz="3100" kern="1200" dirty="0">
              <a:solidFill>
                <a:schemeClr val="tx1">
                  <a:lumMod val="65000"/>
                  <a:lumOff val="35000"/>
                </a:schemeClr>
              </a:solidFill>
            </a:rPr>
            <a:t> כך שניתן להשתמש בכל הספריות של </a:t>
          </a:r>
          <a:r>
            <a:rPr lang="en-US" sz="3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Java</a:t>
          </a:r>
          <a:r>
            <a:rPr lang="he-IL" sz="3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en-US" sz="3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6558" y="2142692"/>
        <a:ext cx="6340487" cy="1600040"/>
      </dsp:txXfrm>
    </dsp:sp>
    <dsp:sp modelId="{B0EBBA5D-B020-48BE-9454-D7634DD5558A}">
      <dsp:nvSpPr>
        <dsp:cNvPr id="0" name=""/>
        <dsp:cNvSpPr/>
      </dsp:nvSpPr>
      <dsp:spPr>
        <a:xfrm>
          <a:off x="0" y="3918571"/>
          <a:ext cx="6513603" cy="1773156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עוברת הידור ל-</a:t>
          </a: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 Java bytecode</a:t>
          </a:r>
          <a:r>
            <a:rPr lang="he-IL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מה שמאפשר לקוד </a:t>
          </a:r>
          <a:r>
            <a:rPr lang="en-US" sz="3200" kern="1200" dirty="0" err="1">
              <a:solidFill>
                <a:schemeClr val="tx1">
                  <a:lumMod val="65000"/>
                  <a:lumOff val="35000"/>
                </a:schemeClr>
              </a:solidFill>
            </a:rPr>
            <a:t>Koltlin</a:t>
          </a:r>
          <a:r>
            <a:rPr lang="he-IL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 לרוץ על גבי ה</a:t>
          </a:r>
          <a:r>
            <a:rPr lang="en-US" sz="32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JVM-</a:t>
          </a:r>
          <a:r>
            <a:rPr lang="he-IL" sz="32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en-US" sz="32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6558" y="4005129"/>
        <a:ext cx="6340487" cy="1600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743D7-F896-4816-9311-6F4FA778BF89}">
      <dsp:nvSpPr>
        <dsp:cNvPr id="0" name=""/>
        <dsp:cNvSpPr/>
      </dsp:nvSpPr>
      <dsp:spPr>
        <a:xfrm>
          <a:off x="0" y="843591"/>
          <a:ext cx="6513603" cy="50193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 </a:t>
          </a:r>
          <a:r>
            <a:rPr lang="en-US" sz="6000" kern="1200" dirty="0" err="1" smtClean="0">
              <a:latin typeface="Berlin Sans FB Demi" panose="020E0802020502020306" pitchFamily="34" charset="0"/>
              <a:cs typeface="+mn-cs"/>
            </a:rPr>
            <a:t>Kotlin</a:t>
          </a:r>
          <a:r>
            <a:rPr lang="en-US" sz="6000" kern="1200" dirty="0" smtClean="0">
              <a:latin typeface="Berlin Sans FB Demi" panose="020E0802020502020306" pitchFamily="34" charset="0"/>
              <a:cs typeface="+mn-cs"/>
            </a:rPr>
            <a:t>   </a:t>
          </a:r>
          <a:r>
            <a:rPr lang="he-IL" sz="6000" kern="1200" dirty="0" smtClean="0">
              <a:latin typeface="Berlin Sans FB Demi" panose="020E0802020502020306" pitchFamily="34" charset="0"/>
              <a:cs typeface="+mn-cs"/>
            </a:rPr>
            <a:t>תומכת במנגנון ה-</a:t>
          </a:r>
          <a:r>
            <a:rPr lang="en-US" sz="6000" b="1" kern="1200" dirty="0" smtClean="0">
              <a:latin typeface="Berlin Sans FB Demi" panose="020E0802020502020306" pitchFamily="34" charset="0"/>
              <a:cs typeface="+mn-cs"/>
            </a:rPr>
            <a:t>Exception</a:t>
          </a:r>
          <a:r>
            <a:rPr lang="he-IL" sz="6000" kern="1200" dirty="0" smtClean="0">
              <a:latin typeface="Berlin Sans FB Demi" panose="020E0802020502020306" pitchFamily="34" charset="0"/>
              <a:cs typeface="+mn-cs"/>
            </a:rPr>
            <a:t> הסטנדרטי ותבנית </a:t>
          </a:r>
          <a:r>
            <a:rPr lang="en-US" sz="6000" b="1" kern="1200" dirty="0" smtClean="0">
              <a:latin typeface="Berlin Sans FB Demi" panose="020E0802020502020306" pitchFamily="34" charset="0"/>
              <a:cs typeface="+mn-cs"/>
            </a:rPr>
            <a:t>try-catch</a:t>
          </a:r>
          <a:r>
            <a:rPr lang="he-IL" sz="6000" kern="1200" dirty="0" smtClean="0">
              <a:latin typeface="Berlin Sans FB Demi" panose="020E0802020502020306" pitchFamily="34" charset="0"/>
              <a:cs typeface="+mn-cs"/>
            </a:rPr>
            <a:t>.</a:t>
          </a:r>
          <a:endParaRPr lang="en-US" sz="6000" kern="1200" dirty="0">
            <a:latin typeface="Berlin Sans FB Demi" panose="020E0802020502020306" pitchFamily="34" charset="0"/>
            <a:cs typeface="+mn-cs"/>
          </a:endParaRPr>
        </a:p>
      </dsp:txBody>
      <dsp:txXfrm>
        <a:off x="245022" y="1088613"/>
        <a:ext cx="6023559" cy="4529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49521B-4DD1-4598-8A1D-60FBD121ECA3}" type="datetimeFigureOut">
              <a:rPr lang="he-IL" smtClean="0"/>
              <a:t>י"ד/אב/תשע"ט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F8C1198-73A2-4A03-9E49-FA927F9A80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326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C1198-73A2-4A03-9E49-FA927F9A80DE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33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4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3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1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4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0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7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7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22CB52-66CB-6846-A918-C8F0EEBBE47A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933A5E-039F-814F-8A11-2B29BD3A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7" y="2405062"/>
            <a:ext cx="8234363" cy="2967037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5400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</a:rPr>
              <a:t>Kotlin Programming Language</a:t>
            </a:r>
            <a:endParaRPr lang="en-US" sz="5400" dirty="0">
              <a:solidFill>
                <a:schemeClr val="tx1">
                  <a:lumMod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42A7B7-18A4-1048-B617-440CC681F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7887" y="3786250"/>
            <a:ext cx="1735855" cy="19213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he-IL" sz="2400" b="1" dirty="0" smtClean="0">
                <a:solidFill>
                  <a:srgbClr val="92D050"/>
                </a:solidFill>
              </a:rPr>
              <a:t>מגישים:</a:t>
            </a:r>
            <a:endParaRPr lang="en-US" sz="2400" b="1" dirty="0" smtClean="0">
              <a:solidFill>
                <a:srgbClr val="92D050"/>
              </a:solidFill>
            </a:endParaRPr>
          </a:p>
          <a:p>
            <a:pPr algn="ctr"/>
            <a:r>
              <a:rPr lang="he-IL" sz="2400" b="1" dirty="0" smtClean="0">
                <a:solidFill>
                  <a:srgbClr val="92D050"/>
                </a:solidFill>
              </a:rPr>
              <a:t>משה </a:t>
            </a:r>
            <a:r>
              <a:rPr lang="he-IL" sz="2400" b="1" dirty="0" err="1">
                <a:solidFill>
                  <a:srgbClr val="92D050"/>
                </a:solidFill>
              </a:rPr>
              <a:t>דופלט</a:t>
            </a:r>
            <a:endParaRPr lang="he-IL" sz="2400" b="1" dirty="0">
              <a:solidFill>
                <a:srgbClr val="92D050"/>
              </a:solidFill>
            </a:endParaRPr>
          </a:p>
          <a:p>
            <a:pPr algn="ctr"/>
            <a:r>
              <a:rPr lang="he-IL" sz="2400" b="1" dirty="0">
                <a:solidFill>
                  <a:srgbClr val="92D050"/>
                </a:solidFill>
              </a:rPr>
              <a:t>אלחנן הלר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583532"/>
            <a:ext cx="2609314" cy="217646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7" y="3567027"/>
            <a:ext cx="1975275" cy="1981372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3345701" y="1457326"/>
            <a:ext cx="75533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chemeClr val="accent1"/>
                </a:solidFill>
              </a:rPr>
              <a:t>תמציתית – נמנעת מקוד מיותר </a:t>
            </a:r>
            <a:r>
              <a:rPr lang="he-IL" sz="2400" b="1" dirty="0" smtClean="0">
                <a:solidFill>
                  <a:schemeClr val="accent1"/>
                </a:solidFill>
              </a:rPr>
              <a:t>(הקוד אינו נכתב </a:t>
            </a:r>
            <a:r>
              <a:rPr lang="he-IL" sz="2400" b="1" dirty="0">
                <a:solidFill>
                  <a:schemeClr val="accent1"/>
                </a:solidFill>
              </a:rPr>
              <a:t>בכמה מקומות במקביל</a:t>
            </a:r>
            <a:r>
              <a:rPr lang="he-IL" sz="2400" b="1" dirty="0" smtClean="0">
                <a:solidFill>
                  <a:schemeClr val="accent1"/>
                </a:solidFill>
              </a:rPr>
              <a:t>).</a:t>
            </a: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 smtClean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בטוחה – המרת שגיאות </a:t>
            </a:r>
            <a:r>
              <a:rPr lang="he-IL" sz="2400" b="1" dirty="0">
                <a:solidFill>
                  <a:schemeClr val="accent1"/>
                </a:solidFill>
              </a:rPr>
              <a:t>זמן ריצה לשגיאות </a:t>
            </a:r>
            <a:r>
              <a:rPr lang="he-IL" sz="2400" b="1" dirty="0" smtClean="0">
                <a:solidFill>
                  <a:schemeClr val="accent1"/>
                </a:solidFill>
              </a:rPr>
              <a:t>קומפילציה, בטוחה </a:t>
            </a:r>
            <a:r>
              <a:rPr lang="he-IL" sz="2400" b="1" dirty="0">
                <a:solidFill>
                  <a:schemeClr val="accent1"/>
                </a:solidFill>
              </a:rPr>
              <a:t>להצבעות </a:t>
            </a:r>
            <a:r>
              <a:rPr lang="he-IL" sz="2400" b="1" dirty="0" smtClean="0">
                <a:solidFill>
                  <a:schemeClr val="accent1"/>
                </a:solidFill>
              </a:rPr>
              <a:t>על </a:t>
            </a:r>
            <a:r>
              <a:rPr lang="en-US" sz="2400" b="1" dirty="0">
                <a:solidFill>
                  <a:srgbClr val="99CB38"/>
                </a:solidFill>
              </a:rPr>
              <a:t>.NULL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7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583532"/>
            <a:ext cx="2609314" cy="217646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7" y="3567027"/>
            <a:ext cx="1975275" cy="1981372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3345701" y="1457326"/>
            <a:ext cx="75533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chemeClr val="accent1"/>
                </a:solidFill>
              </a:rPr>
              <a:t>מפותחת בעזרת קהילת הקוד </a:t>
            </a:r>
            <a:r>
              <a:rPr lang="he-IL" sz="2400" b="1" dirty="0" smtClean="0">
                <a:solidFill>
                  <a:schemeClr val="accent1"/>
                </a:solidFill>
              </a:rPr>
              <a:t>הפתוח.</a:t>
            </a:r>
            <a:endParaRPr lang="he-IL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chemeClr val="accent1"/>
                </a:solidFill>
              </a:rPr>
              <a:t>תומכת בשני גישות תכנות, מונחה עצמים </a:t>
            </a:r>
            <a:r>
              <a:rPr lang="he-IL" sz="2400" b="1" dirty="0" smtClean="0">
                <a:solidFill>
                  <a:schemeClr val="accent1"/>
                </a:solidFill>
              </a:rPr>
              <a:t>ופונקציונלית.</a:t>
            </a:r>
            <a:endParaRPr lang="he-IL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 </a:t>
            </a:r>
            <a:r>
              <a:rPr lang="he-IL" sz="2400" b="1" dirty="0">
                <a:solidFill>
                  <a:schemeClr val="accent1"/>
                </a:solidFill>
              </a:rPr>
              <a:t>קלה </a:t>
            </a:r>
            <a:r>
              <a:rPr lang="he-IL" sz="2400" b="1" dirty="0" smtClean="0">
                <a:solidFill>
                  <a:schemeClr val="accent1"/>
                </a:solidFill>
              </a:rPr>
              <a:t>ללמידה.</a:t>
            </a:r>
            <a:endParaRPr lang="he-IL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09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583532"/>
            <a:ext cx="2609314" cy="217646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7" y="3567027"/>
            <a:ext cx="1975275" cy="1981372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3345701" y="794674"/>
            <a:ext cx="7553325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en-US" sz="2800" b="1" dirty="0" err="1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kotlin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he-IL" sz="2800" b="1" dirty="0" smtClean="0">
                <a:solidFill>
                  <a:schemeClr val="accent1"/>
                </a:solidFill>
              </a:rPr>
              <a:t> מספקת </a:t>
            </a:r>
            <a:r>
              <a:rPr lang="he-IL" sz="2800" b="1" dirty="0">
                <a:solidFill>
                  <a:schemeClr val="accent1"/>
                </a:solidFill>
              </a:rPr>
              <a:t>לנו הרבה תכונות נוספות </a:t>
            </a:r>
            <a:r>
              <a:rPr lang="he-IL" sz="2800" b="1" dirty="0" smtClean="0">
                <a:solidFill>
                  <a:schemeClr val="accent1"/>
                </a:solidFill>
              </a:rPr>
              <a:t>כגון:</a:t>
            </a:r>
            <a:endParaRPr lang="he-IL" sz="28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פתרון </a:t>
            </a:r>
            <a:r>
              <a:rPr lang="he-IL" sz="2400" b="1" dirty="0">
                <a:solidFill>
                  <a:schemeClr val="accent1"/>
                </a:solidFill>
              </a:rPr>
              <a:t>לבעיית ההצבעות ל </a:t>
            </a:r>
            <a:r>
              <a:rPr lang="en-US" sz="2400" b="1" dirty="0" smtClean="0">
                <a:solidFill>
                  <a:schemeClr val="accent1"/>
                </a:solidFill>
              </a:rPr>
              <a:t>NULL</a:t>
            </a:r>
            <a:r>
              <a:rPr lang="he-IL" sz="2400" b="1" dirty="0" smtClean="0">
                <a:solidFill>
                  <a:schemeClr val="accent1"/>
                </a:solidFill>
              </a:rPr>
              <a:t>.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 </a:t>
            </a:r>
            <a:r>
              <a:rPr lang="he-IL" sz="2400" b="1" dirty="0" err="1" smtClean="0">
                <a:solidFill>
                  <a:schemeClr val="accent1"/>
                </a:solidFill>
              </a:rPr>
              <a:t>פונקצית</a:t>
            </a:r>
            <a:r>
              <a:rPr lang="he-IL" sz="2400" b="1" dirty="0" smtClean="0">
                <a:solidFill>
                  <a:schemeClr val="accent1"/>
                </a:solidFill>
              </a:rPr>
              <a:t> </a:t>
            </a:r>
            <a:r>
              <a:rPr lang="he-IL" sz="2400" b="1" dirty="0">
                <a:solidFill>
                  <a:schemeClr val="accent1"/>
                </a:solidFill>
              </a:rPr>
              <a:t>הרחבה לטיפוסים </a:t>
            </a:r>
            <a:r>
              <a:rPr lang="he-IL" sz="2400" b="1" dirty="0" smtClean="0">
                <a:solidFill>
                  <a:schemeClr val="accent1"/>
                </a:solidFill>
              </a:rPr>
              <a:t>קיימים.</a:t>
            </a:r>
            <a:endParaRPr lang="he-IL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 </a:t>
            </a:r>
            <a:r>
              <a:rPr lang="he-IL" sz="2400" b="1" dirty="0" err="1" smtClean="0">
                <a:solidFill>
                  <a:schemeClr val="accent1"/>
                </a:solidFill>
              </a:rPr>
              <a:t>קאסטינג</a:t>
            </a:r>
            <a:r>
              <a:rPr lang="he-IL" sz="2400" b="1" dirty="0" smtClean="0">
                <a:solidFill>
                  <a:schemeClr val="accent1"/>
                </a:solidFill>
              </a:rPr>
              <a:t> חכם- </a:t>
            </a:r>
            <a:r>
              <a:rPr lang="he-IL" sz="2400" b="1" dirty="0">
                <a:solidFill>
                  <a:schemeClr val="accent1"/>
                </a:solidFill>
              </a:rPr>
              <a:t>הקומפיילר יודע לבד לבצע המרות לפי </a:t>
            </a:r>
            <a:r>
              <a:rPr lang="he-IL" sz="2400" b="1" dirty="0" smtClean="0">
                <a:solidFill>
                  <a:schemeClr val="accent1"/>
                </a:solidFill>
              </a:rPr>
              <a:t>הטיפוס.</a:t>
            </a:r>
            <a:endParaRPr lang="he-IL" sz="2400" b="1" dirty="0">
              <a:solidFill>
                <a:schemeClr val="accent1"/>
              </a:solidFill>
            </a:endParaRPr>
          </a:p>
          <a:p>
            <a:pPr marL="342900" indent="-3429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chemeClr val="accent1"/>
                </a:solidFill>
              </a:rPr>
              <a:t> ביטוי </a:t>
            </a:r>
            <a:r>
              <a:rPr lang="he-IL" sz="2400" b="1" dirty="0">
                <a:solidFill>
                  <a:schemeClr val="accent1"/>
                </a:solidFill>
              </a:rPr>
              <a:t>למבדה + פונקציה מוטבעת = מבני בקרה מותאמים אישית </a:t>
            </a:r>
            <a:r>
              <a:rPr lang="he-IL" sz="2400" b="1" dirty="0" smtClean="0">
                <a:solidFill>
                  <a:schemeClr val="accent1"/>
                </a:solidFill>
              </a:rPr>
              <a:t>מבצעיים.</a:t>
            </a:r>
            <a:endParaRPr lang="he-IL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384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583532"/>
            <a:ext cx="2609314" cy="217646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7" y="3567027"/>
            <a:ext cx="1975275" cy="1981372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3853702" y="1244617"/>
            <a:ext cx="71481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800" b="1" dirty="0" err="1" smtClean="0">
                <a:solidFill>
                  <a:schemeClr val="accent1"/>
                </a:solidFill>
              </a:rPr>
              <a:t>סינגלטון</a:t>
            </a:r>
            <a:endParaRPr lang="he-IL" sz="2800" b="1" dirty="0" smtClean="0">
              <a:solidFill>
                <a:schemeClr val="accent1"/>
              </a:solidFill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800" b="1" dirty="0">
              <a:solidFill>
                <a:schemeClr val="accent1"/>
              </a:solidFill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800" b="1" dirty="0" smtClean="0">
                <a:solidFill>
                  <a:schemeClr val="accent1"/>
                </a:solidFill>
              </a:rPr>
              <a:t> -declaration-site </a:t>
            </a:r>
            <a:r>
              <a:rPr lang="en-US" sz="2800" b="1" dirty="0">
                <a:solidFill>
                  <a:schemeClr val="accent1"/>
                </a:solidFill>
              </a:rPr>
              <a:t>variance </a:t>
            </a:r>
            <a:r>
              <a:rPr lang="he-IL" sz="2800" b="1" dirty="0" smtClean="0">
                <a:solidFill>
                  <a:schemeClr val="accent1"/>
                </a:solidFill>
              </a:rPr>
              <a:t>אנו </a:t>
            </a:r>
            <a:r>
              <a:rPr lang="he-IL" sz="2800" b="1" dirty="0">
                <a:solidFill>
                  <a:schemeClr val="accent1"/>
                </a:solidFill>
              </a:rPr>
              <a:t>יכולים לכתוב את פרמטר </a:t>
            </a:r>
            <a:r>
              <a:rPr lang="en-US" sz="2800" b="1" dirty="0">
                <a:solidFill>
                  <a:schemeClr val="accent1"/>
                </a:solidFill>
              </a:rPr>
              <a:t>T </a:t>
            </a:r>
            <a:r>
              <a:rPr lang="he-IL" sz="2800" b="1" dirty="0" smtClean="0">
                <a:solidFill>
                  <a:schemeClr val="accent1"/>
                </a:solidFill>
              </a:rPr>
              <a:t> של </a:t>
            </a:r>
            <a:r>
              <a:rPr lang="he-IL" sz="2800" b="1" dirty="0">
                <a:solidFill>
                  <a:schemeClr val="accent1"/>
                </a:solidFill>
              </a:rPr>
              <a:t>המחלקה כדי לוודא שהוא מוחזר (מופק) מהשדות של המחלקה </a:t>
            </a:r>
            <a:r>
              <a:rPr lang="en-US" sz="2800" b="1" dirty="0" smtClean="0">
                <a:solidFill>
                  <a:schemeClr val="accent1"/>
                </a:solidFill>
              </a:rPr>
              <a:t>&lt;T</a:t>
            </a:r>
            <a:r>
              <a:rPr lang="en-US" sz="2800" b="1" dirty="0">
                <a:solidFill>
                  <a:schemeClr val="accent1"/>
                </a:solidFill>
              </a:rPr>
              <a:t>&gt; </a:t>
            </a:r>
            <a:r>
              <a:rPr lang="he-IL" sz="2800" b="1" dirty="0" smtClean="0">
                <a:solidFill>
                  <a:schemeClr val="accent1"/>
                </a:solidFill>
              </a:rPr>
              <a:t> ואף פעם אינו מתקבל כפרמטר. </a:t>
            </a:r>
            <a:r>
              <a:rPr lang="he-IL" sz="2800" b="1" dirty="0">
                <a:solidFill>
                  <a:schemeClr val="accent1"/>
                </a:solidFill>
              </a:rPr>
              <a:t>לשם כך אנו נכתוב </a:t>
            </a:r>
            <a:r>
              <a:rPr lang="en-US" sz="2800" b="1" dirty="0" smtClean="0">
                <a:solidFill>
                  <a:schemeClr val="accent1"/>
                </a:solidFill>
              </a:rPr>
              <a:t>OUT</a:t>
            </a:r>
            <a:r>
              <a:rPr lang="he-IL" sz="2800" b="1" dirty="0" smtClean="0">
                <a:solidFill>
                  <a:schemeClr val="accent1"/>
                </a:solidFill>
              </a:rPr>
              <a:t>.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9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" y="1583532"/>
            <a:ext cx="2609314" cy="217646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7" y="3567027"/>
            <a:ext cx="1975275" cy="1981372"/>
          </a:xfrm>
          <a:prstGeom prst="rect">
            <a:avLst/>
          </a:prstGeom>
        </p:spPr>
      </p:pic>
      <p:sp>
        <p:nvSpPr>
          <p:cNvPr id="3" name="מלבן 2"/>
          <p:cNvSpPr/>
          <p:nvPr/>
        </p:nvSpPr>
        <p:spPr>
          <a:xfrm>
            <a:off x="3493139" y="1174240"/>
            <a:ext cx="80602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ביטויים שכוללים טווח קלים לכתיבה לדוגמא: </a:t>
            </a:r>
            <a:r>
              <a:rPr lang="en-US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.</a:t>
            </a:r>
            <a:r>
              <a:rPr lang="en-US" sz="2800" b="1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DownTo</a:t>
            </a:r>
            <a:r>
              <a:rPr lang="en-US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, step, in 1…8, </a:t>
            </a:r>
            <a:r>
              <a:rPr lang="en-US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until</a:t>
            </a:r>
            <a:endParaRPr lang="he-IL" sz="2800" b="1" dirty="0" smtClean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-companion </a:t>
            </a:r>
            <a:r>
              <a:rPr lang="en-US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objects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דומה </a:t>
            </a:r>
            <a:r>
              <a:rPr lang="he-IL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מאוד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לפונקציות סטטיות </a:t>
            </a:r>
            <a:r>
              <a:rPr lang="he-IL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של מחלקה בלי ליצור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אותה.</a:t>
            </a:r>
            <a:endParaRPr lang="he-IL" sz="2800" b="1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מחלקת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נתונים- </a:t>
            </a:r>
            <a:r>
              <a:rPr lang="he-IL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מטרתם לשמור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מידע הקומפיילר  </a:t>
            </a:r>
            <a:r>
              <a:rPr lang="he-IL" sz="2800" b="1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מייצר פונקציות שעוזרות </a:t>
            </a:r>
            <a:r>
              <a:rPr lang="he-IL" sz="2800" b="1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בשמירה.</a:t>
            </a:r>
            <a:endParaRPr lang="he-IL" sz="2800" b="1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48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9F159B7-412D-476F-B517-5D0F1634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4" y="2525001"/>
            <a:ext cx="3085102" cy="1689811"/>
          </a:xfrm>
        </p:spPr>
        <p:txBody>
          <a:bodyPr>
            <a:normAutofit/>
          </a:bodyPr>
          <a:lstStyle/>
          <a:p>
            <a:pPr algn="ctr" rtl="1"/>
            <a:r>
              <a:rPr lang="he-IL" sz="4000" b="1" dirty="0">
                <a:solidFill>
                  <a:schemeClr val="bg1">
                    <a:lumMod val="50000"/>
                    <a:lumOff val="50000"/>
                  </a:schemeClr>
                </a:solidFill>
                <a:cs typeface="+mn-cs"/>
              </a:rPr>
              <a:t>ההצלחה של </a:t>
            </a:r>
            <a:r>
              <a:rPr lang="en-US" sz="4000" b="1" dirty="0">
                <a:solidFill>
                  <a:schemeClr val="bg1">
                    <a:lumMod val="50000"/>
                    <a:lumOff val="50000"/>
                  </a:schemeClr>
                </a:solidFill>
                <a:cs typeface="+mn-cs"/>
              </a:rPr>
              <a:t>Kotlin</a:t>
            </a:r>
            <a:endParaRPr lang="he-IL" sz="4000" b="1" dirty="0">
              <a:solidFill>
                <a:schemeClr val="bg1">
                  <a:lumMod val="50000"/>
                  <a:lumOff val="50000"/>
                </a:schemeClr>
              </a:solidFill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64796FAB-19C5-49E0-91E2-F301AEA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925" y="1638704"/>
            <a:ext cx="6041500" cy="3903286"/>
          </a:xfrm>
        </p:spPr>
        <p:txBody>
          <a:bodyPr anchor="t"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2400" b="1" dirty="0">
                <a:solidFill>
                  <a:srgbClr val="92D050"/>
                </a:solidFill>
              </a:rPr>
              <a:t>ניתן לראות את ההצלחה של </a:t>
            </a:r>
            <a:r>
              <a:rPr lang="en-US" sz="2400" b="1" dirty="0">
                <a:solidFill>
                  <a:srgbClr val="92D050"/>
                </a:solidFill>
              </a:rPr>
              <a:t>Kotlin</a:t>
            </a:r>
            <a:r>
              <a:rPr lang="he-IL" sz="2400" b="1" dirty="0">
                <a:solidFill>
                  <a:srgbClr val="92D050"/>
                </a:solidFill>
              </a:rPr>
              <a:t> בכך שאפליקציות גדולות של אנדרואיד כתובות </a:t>
            </a:r>
            <a:r>
              <a:rPr lang="he-IL" sz="2400" b="1" dirty="0" smtClean="0">
                <a:solidFill>
                  <a:srgbClr val="92D050"/>
                </a:solidFill>
              </a:rPr>
              <a:t>בה.</a:t>
            </a:r>
            <a:endParaRPr lang="he-IL" sz="2400" b="1" dirty="0">
              <a:solidFill>
                <a:srgbClr val="92D050"/>
              </a:solidFill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b="1" dirty="0">
                <a:solidFill>
                  <a:srgbClr val="92D050"/>
                </a:solidFill>
              </a:rPr>
              <a:t>  לדוגמה: </a:t>
            </a:r>
            <a:r>
              <a:rPr lang="he-IL" sz="2400" b="1" dirty="0" err="1">
                <a:solidFill>
                  <a:srgbClr val="92D050"/>
                </a:solidFill>
              </a:rPr>
              <a:t>T</a:t>
            </a:r>
            <a:r>
              <a:rPr lang="en-US" sz="2400" b="1" dirty="0" err="1">
                <a:solidFill>
                  <a:srgbClr val="92D050"/>
                </a:solidFill>
              </a:rPr>
              <a:t>rello</a:t>
            </a:r>
            <a:r>
              <a:rPr lang="en-US" sz="2400" b="1" dirty="0">
                <a:solidFill>
                  <a:srgbClr val="92D050"/>
                </a:solidFill>
              </a:rPr>
              <a:t>, </a:t>
            </a:r>
            <a:r>
              <a:rPr lang="en-US" sz="2400" b="1" dirty="0" err="1">
                <a:solidFill>
                  <a:srgbClr val="92D050"/>
                </a:solidFill>
              </a:rPr>
              <a:t>Corsera</a:t>
            </a:r>
            <a:r>
              <a:rPr lang="en-US" sz="2400" b="1" dirty="0">
                <a:solidFill>
                  <a:srgbClr val="92D050"/>
                </a:solidFill>
              </a:rPr>
              <a:t>, </a:t>
            </a:r>
            <a:r>
              <a:rPr lang="en-US" sz="2400" b="1" dirty="0" err="1">
                <a:solidFill>
                  <a:srgbClr val="92D050"/>
                </a:solidFill>
              </a:rPr>
              <a:t>evernote</a:t>
            </a:r>
            <a:r>
              <a:rPr lang="en-US" sz="2400" b="1" dirty="0">
                <a:solidFill>
                  <a:srgbClr val="92D050"/>
                </a:solidFill>
              </a:rPr>
              <a:t>, </a:t>
            </a:r>
            <a:endParaRPr lang="he-IL" sz="2400" b="1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D94D0B-7863-4348-8543-E7E264B0F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72" t="19552" r="29315" b="20256"/>
          <a:stretch/>
        </p:blipFill>
        <p:spPr>
          <a:xfrm>
            <a:off x="7237675" y="5541990"/>
            <a:ext cx="1071562" cy="1028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03C4F3-6615-5C4E-AD6C-BD805F6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96" y="4680546"/>
            <a:ext cx="2174203" cy="12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F3010059-16B3-4190-B37F-0BE27AB7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52" y="1843088"/>
            <a:ext cx="2751048" cy="2028825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האם קיימים קשיים בקידוד?</a:t>
            </a:r>
            <a:endParaRPr lang="he-IL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xmlns="" id="{A04AA55B-D245-4CF6-B28E-BEE39E9A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9062" y="1547038"/>
            <a:ext cx="6643687" cy="3763926"/>
          </a:xfrm>
        </p:spPr>
        <p:txBody>
          <a:bodyPr anchor="t"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he-IL" sz="2400" b="1" dirty="0">
                <a:solidFill>
                  <a:srgbClr val="92D050"/>
                </a:solidFill>
              </a:rPr>
              <a:t> </a:t>
            </a:r>
            <a:r>
              <a:rPr lang="en-US" sz="2400" b="1" dirty="0" err="1">
                <a:solidFill>
                  <a:srgbClr val="92D050"/>
                </a:solidFill>
              </a:rPr>
              <a:t>Kotlin</a:t>
            </a:r>
            <a:r>
              <a:rPr lang="he-IL" sz="2400" b="1" dirty="0">
                <a:solidFill>
                  <a:srgbClr val="92D050"/>
                </a:solidFill>
              </a:rPr>
              <a:t> היא שפה קלה ללמידה</a:t>
            </a:r>
            <a:r>
              <a:rPr lang="he-IL" sz="2400" b="1" dirty="0" smtClean="0">
                <a:solidFill>
                  <a:srgbClr val="92D050"/>
                </a:solidFill>
              </a:rPr>
              <a:t>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sz="2400" b="1" dirty="0">
              <a:solidFill>
                <a:srgbClr val="92D050"/>
              </a:solidFill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b="1" dirty="0" smtClean="0">
                <a:solidFill>
                  <a:srgbClr val="92D050"/>
                </a:solidFill>
              </a:rPr>
              <a:t>אך היא שונה </a:t>
            </a:r>
            <a:r>
              <a:rPr lang="he-IL" sz="2400" b="1" dirty="0">
                <a:solidFill>
                  <a:srgbClr val="92D050"/>
                </a:solidFill>
              </a:rPr>
              <a:t>מהשפות הסטנדרטיות כי היא מנסה לעשות הכול בפחות קוד </a:t>
            </a:r>
            <a:r>
              <a:rPr lang="he-IL" sz="2400" b="1" dirty="0" smtClean="0">
                <a:solidFill>
                  <a:srgbClr val="92D050"/>
                </a:solidFill>
              </a:rPr>
              <a:t>מהאחרות.</a:t>
            </a:r>
            <a:endParaRPr lang="he-IL" sz="2400" b="1" dirty="0"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he-IL" sz="2400" b="1" dirty="0">
              <a:solidFill>
                <a:srgbClr val="92D050"/>
              </a:solidFill>
            </a:endParaRPr>
          </a:p>
        </p:txBody>
      </p:sp>
      <p:pic>
        <p:nvPicPr>
          <p:cNvPr id="55" name="Graphic 6">
            <a:extLst>
              <a:ext uri="{FF2B5EF4-FFF2-40B4-BE49-F238E27FC236}">
                <a16:creationId xmlns:a16="http://schemas.microsoft.com/office/drawing/2014/main" xmlns="" id="{94441C1F-55A7-494B-9C4F-E13046DFD21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98311" y="3535257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2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2167AF61-4FA3-495B-9E3E-0ABC5E92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18" y="2091326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en-US" sz="2800" b="1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ההבדל</a:t>
            </a:r>
            <a:r>
              <a:rPr lang="en-US" sz="2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 </a:t>
            </a:r>
            <a:r>
              <a:rPr lang="en-US" sz="2800" b="1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בין</a:t>
            </a:r>
            <a:r>
              <a:rPr lang="en-US" sz="2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 </a:t>
            </a:r>
            <a:r>
              <a:rPr lang="en-US" sz="2800" b="1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הטיפוסים</a:t>
            </a:r>
            <a:r>
              <a:rPr lang="en-US" sz="2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/>
            </a:r>
            <a:br>
              <a:rPr lang="en-US" sz="2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</a:br>
            <a:r>
              <a:rPr lang="en-US" sz="2800" b="1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בJava</a:t>
            </a:r>
            <a:r>
              <a:rPr lang="en-US" sz="28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n-cs"/>
              </a:rPr>
              <a:t>-</a:t>
            </a:r>
            <a:endParaRPr lang="en-US" sz="2800" b="1" kern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628196F-1B4D-5B4C-BDE1-A52BD80A9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090" t="1910" r="2187" b="493"/>
          <a:stretch/>
        </p:blipFill>
        <p:spPr>
          <a:xfrm>
            <a:off x="3526972" y="783770"/>
            <a:ext cx="8345714" cy="53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9027856D-C368-40FB-BB9C-94A7EF1E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Kotlin Collections (interfaces)</a:t>
            </a:r>
          </a:p>
        </p:txBody>
      </p:sp>
      <p:pic>
        <p:nvPicPr>
          <p:cNvPr id="1026" name="Picture 2" descr="×ª××¦××ª ×ª××× × ×¢×××¨ âªdata types in kotlinâ¬â">
            <a:extLst>
              <a:ext uri="{FF2B5EF4-FFF2-40B4-BE49-F238E27FC236}">
                <a16:creationId xmlns:a16="http://schemas.microsoft.com/office/drawing/2014/main" xmlns="" id="{C63D6FAE-89C4-4463-BC6E-15F9782C1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634" y="942455"/>
            <a:ext cx="6342966" cy="485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A1839A6F-E130-4C33-9B99-DA0B73B6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Kotlin is like java and is calling by value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0" name="Picture 2" descr="×ª××¦××ª ×ª××× × ×¢×××¨ âªcall by value objectâ¬â">
            <a:extLst>
              <a:ext uri="{FF2B5EF4-FFF2-40B4-BE49-F238E27FC236}">
                <a16:creationId xmlns:a16="http://schemas.microsoft.com/office/drawing/2014/main" xmlns="" id="{C82E5B3C-5F3A-4C60-A65D-093295EBB1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850" y="1306286"/>
            <a:ext cx="6238063" cy="4007875"/>
          </a:xfrm>
          <a:prstGeom prst="rect">
            <a:avLst/>
          </a:prstGeom>
          <a:noFill/>
          <a:ln w="76200">
            <a:solidFill>
              <a:schemeClr val="tx1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46BD8-7BB2-B44E-9575-FA85A9B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he-IL" b="1" dirty="0">
                <a:solidFill>
                  <a:schemeClr val="tx1">
                    <a:lumMod val="50000"/>
                  </a:schemeClr>
                </a:solidFill>
              </a:rPr>
              <a:t>היסטוריה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48B8AA86-AAD5-4E90-9F67-A0CEAA97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8" y="1296413"/>
            <a:ext cx="5990817" cy="4061400"/>
          </a:xfrm>
        </p:spPr>
        <p:txBody>
          <a:bodyPr anchor="t"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2400" b="1" dirty="0">
                <a:solidFill>
                  <a:schemeClr val="accent1"/>
                </a:solidFill>
              </a:rPr>
              <a:t>השפה נכתבה על ידי חברת </a:t>
            </a:r>
            <a:r>
              <a:rPr lang="en-US" sz="2400" b="1" dirty="0" err="1" smtClean="0">
                <a:solidFill>
                  <a:schemeClr val="accent1"/>
                </a:solidFill>
              </a:rPr>
              <a:t>JetBrains</a:t>
            </a:r>
            <a:r>
              <a:rPr lang="he-IL" sz="2400" b="1" dirty="0" smtClean="0">
                <a:solidFill>
                  <a:schemeClr val="accent1"/>
                </a:solidFill>
              </a:rPr>
              <a:t>.</a:t>
            </a:r>
            <a:endParaRPr lang="en-US" sz="2400" b="1" dirty="0">
              <a:solidFill>
                <a:schemeClr val="accent1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 smtClean="0">
                <a:solidFill>
                  <a:schemeClr val="accent1"/>
                </a:solidFill>
              </a:rPr>
              <a:t>מבוססת </a:t>
            </a:r>
            <a:r>
              <a:rPr lang="he-IL" sz="2400" b="1" dirty="0">
                <a:solidFill>
                  <a:schemeClr val="accent1"/>
                </a:solidFill>
              </a:rPr>
              <a:t>על שפת </a:t>
            </a:r>
            <a:r>
              <a:rPr lang="en-US" sz="2400" b="1" dirty="0">
                <a:solidFill>
                  <a:schemeClr val="accent1"/>
                </a:solidFill>
              </a:rPr>
              <a:t> Java </a:t>
            </a:r>
            <a:r>
              <a:rPr lang="he-IL" sz="2400" b="1" dirty="0">
                <a:solidFill>
                  <a:schemeClr val="accent1"/>
                </a:solidFill>
              </a:rPr>
              <a:t> ורצה על JVM</a:t>
            </a: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solidFill>
                  <a:schemeClr val="accent1"/>
                </a:solidFill>
              </a:rPr>
              <a:t>תחילת העבודה על השפה הייתה ב </a:t>
            </a:r>
            <a:r>
              <a:rPr lang="he-IL" sz="2400" b="1" dirty="0" smtClean="0">
                <a:solidFill>
                  <a:schemeClr val="accent1"/>
                </a:solidFill>
              </a:rPr>
              <a:t>2011,</a:t>
            </a:r>
            <a:endParaRPr lang="he-IL" sz="2400" b="1" dirty="0">
              <a:solidFill>
                <a:schemeClr val="accent1"/>
              </a:solidFill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he-IL" sz="2400" b="1" dirty="0" smtClean="0">
                <a:solidFill>
                  <a:schemeClr val="accent1"/>
                </a:solidFill>
              </a:rPr>
              <a:t>בשנת </a:t>
            </a:r>
            <a:r>
              <a:rPr lang="he-IL" sz="2400" b="1" dirty="0">
                <a:solidFill>
                  <a:schemeClr val="accent1"/>
                </a:solidFill>
              </a:rPr>
              <a:t>2016 יצאה גרסה ראשונה.</a:t>
            </a:r>
            <a:endParaRPr lang="en-US" sz="2400" b="1" dirty="0">
              <a:solidFill>
                <a:schemeClr val="accent1"/>
              </a:solidFill>
            </a:endParaRP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solidFill>
                  <a:schemeClr val="accent1"/>
                </a:solidFill>
              </a:rPr>
              <a:t>בשנת 2017 גוגל הודיעה על תמיכה </a:t>
            </a:r>
            <a:r>
              <a:rPr lang="he-IL" sz="2400" b="1" dirty="0" smtClean="0">
                <a:solidFill>
                  <a:schemeClr val="accent1"/>
                </a:solidFill>
              </a:rPr>
              <a:t>ב- </a:t>
            </a:r>
            <a:r>
              <a:rPr lang="he-IL" sz="2400" b="1" dirty="0">
                <a:solidFill>
                  <a:schemeClr val="accent1"/>
                </a:solidFill>
              </a:rPr>
              <a:t>K</a:t>
            </a:r>
            <a:r>
              <a:rPr lang="en-US" sz="2400" b="1" dirty="0" err="1">
                <a:solidFill>
                  <a:schemeClr val="accent1"/>
                </a:solidFill>
              </a:rPr>
              <a:t>otlin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he-IL" sz="2400" b="1" dirty="0">
                <a:solidFill>
                  <a:schemeClr val="accent1"/>
                </a:solidFill>
              </a:rPr>
              <a:t> לפיתוח </a:t>
            </a:r>
            <a:r>
              <a:rPr lang="he-IL" sz="2400" b="1" dirty="0" smtClean="0">
                <a:solidFill>
                  <a:schemeClr val="accent1"/>
                </a:solidFill>
              </a:rPr>
              <a:t>אנדרואיד.</a:t>
            </a:r>
            <a:r>
              <a:rPr lang="he-IL" sz="2400" b="1" dirty="0">
                <a:solidFill>
                  <a:schemeClr val="accent1"/>
                </a:solidFill>
              </a:rPr>
              <a:t> </a:t>
            </a:r>
          </a:p>
          <a:p>
            <a:pPr marL="228600" indent="-228600" algn="r" defTabSz="914400" rtl="1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sz="2400" b="1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400300"/>
            <a:ext cx="3078616" cy="31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1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F8844A44-60A0-4D88-B9C5-7771B1EC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2613252"/>
            <a:ext cx="2380344" cy="16219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brief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comparison between Java and Kotlin</a:t>
            </a:r>
          </a:p>
        </p:txBody>
      </p:sp>
      <p:pic>
        <p:nvPicPr>
          <p:cNvPr id="3074" name="Picture 2" descr="https://assets.website-files.com/5c486ea64aa6f81b63559b08/5d107541d13308259d675764_9dzkoaKp0LfA1v4Gj8Fzb7VqadouID2gxpRCeBNUQkJVQbU628umqZnMft5nGonCZ3HecDgHOdNuqLpsU9zq7YLOPzza1ihTiXsEnzofXVbEhm46LRTuBSofbdiTuwj7X8zDzYY1.png">
            <a:extLst>
              <a:ext uri="{FF2B5EF4-FFF2-40B4-BE49-F238E27FC236}">
                <a16:creationId xmlns:a16="http://schemas.microsoft.com/office/drawing/2014/main" xmlns="" id="{D787E146-3DB3-4E81-83CF-F07F41327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4629" y="863599"/>
            <a:ext cx="6443109" cy="53025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1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0FDDC771-8F1E-4E81-99EF-B6BE89D5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2" y="1517883"/>
            <a:ext cx="2844800" cy="3862498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מאפיינים דומים ב-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Kotlin</a:t>
            </a:r>
            <a:r>
              <a:rPr lang="he-IL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ו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Java-</a:t>
            </a:r>
            <a:endParaRPr lang="he-IL" b="1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graphicFrame>
        <p:nvGraphicFramePr>
          <p:cNvPr id="16" name="מציין מיקום תוכן 2">
            <a:extLst>
              <a:ext uri="{FF2B5EF4-FFF2-40B4-BE49-F238E27FC236}">
                <a16:creationId xmlns:a16="http://schemas.microsoft.com/office/drawing/2014/main" xmlns="" id="{9B543AB1-2DDE-4FE0-ACA3-5051EB064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247235"/>
              </p:ext>
            </p:extLst>
          </p:nvPr>
        </p:nvGraphicFramePr>
        <p:xfrm>
          <a:off x="4584700" y="506419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6CAD1CC-8D0C-487B-ACF0-03ECFE74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3" y="1975648"/>
            <a:ext cx="3004456" cy="2191658"/>
          </a:xfrm>
        </p:spPr>
        <p:txBody>
          <a:bodyPr>
            <a:noAutofit/>
          </a:bodyPr>
          <a:lstStyle/>
          <a:p>
            <a:pPr algn="ctr" rtl="1"/>
            <a:r>
              <a:rPr lang="he-IL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הבדלים מהותיים </a:t>
            </a:r>
            <a:r>
              <a:rPr lang="he-IL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בין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/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Kotlin</a:t>
            </a:r>
            <a:r>
              <a:rPr lang="he-IL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ל-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Java</a:t>
            </a:r>
            <a:endParaRPr lang="he-IL" b="1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102F1523-37BF-4917-A4E8-7985E814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532" y="1938653"/>
            <a:ext cx="6639484" cy="3181684"/>
          </a:xfrm>
        </p:spPr>
        <p:txBody>
          <a:bodyPr anchor="t">
            <a:normAutofit/>
          </a:bodyPr>
          <a:lstStyle/>
          <a:p>
            <a:pPr algn="r" rtl="1"/>
            <a:r>
              <a:rPr lang="en-US" sz="1800" dirty="0"/>
              <a:t>Null </a:t>
            </a:r>
            <a:r>
              <a:rPr lang="en-US" sz="1800" dirty="0" err="1"/>
              <a:t>saifty</a:t>
            </a:r>
            <a:endParaRPr lang="en-US" sz="1800" dirty="0"/>
          </a:p>
          <a:p>
            <a:pPr algn="r" rtl="1"/>
            <a:r>
              <a:rPr lang="en-US" sz="1800" dirty="0"/>
              <a:t>Extension functions</a:t>
            </a:r>
          </a:p>
          <a:p>
            <a:pPr algn="r" rtl="1"/>
            <a:r>
              <a:rPr lang="en-US" sz="1800" dirty="0"/>
              <a:t>Primary constructors</a:t>
            </a:r>
          </a:p>
          <a:p>
            <a:pPr algn="r" rtl="1"/>
            <a:r>
              <a:rPr lang="en-US" sz="1800" dirty="0"/>
              <a:t>Range expressions</a:t>
            </a:r>
          </a:p>
          <a:p>
            <a:pPr algn="r" rtl="1"/>
            <a:r>
              <a:rPr lang="en-US" sz="1800" dirty="0"/>
              <a:t>Lambda expressions + Inline functions</a:t>
            </a:r>
            <a:endParaRPr lang="en-US" sz="1800" dirty="0">
              <a:highlight>
                <a:srgbClr val="800080"/>
              </a:highlight>
            </a:endParaRPr>
          </a:p>
          <a:p>
            <a:pPr marL="0" indent="0" algn="r" rtl="1">
              <a:buNone/>
            </a:pPr>
            <a:endParaRPr lang="en-US" sz="1800" dirty="0"/>
          </a:p>
          <a:p>
            <a:pPr marL="0" indent="0" algn="r" rtl="1">
              <a:buNone/>
            </a:pPr>
            <a:endParaRPr lang="en-US" sz="1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E01E0EE-306C-4819-ABBD-33EC53AA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DC472-938C-864F-B362-28881EFA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05" y="2134188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he-IL" sz="3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מחלקות </a:t>
            </a:r>
            <a:r>
              <a:rPr lang="he-IL" sz="3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ב- </a:t>
            </a:r>
            <a:r>
              <a:rPr lang="en-US" sz="3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otlin</a:t>
            </a:r>
            <a:endParaRPr lang="en-US" sz="3200" kern="12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84E644D3-5304-43DB-966C-9D800380A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581" t="10849" r="3791" b="3490"/>
          <a:stretch/>
        </p:blipFill>
        <p:spPr>
          <a:xfrm>
            <a:off x="3625542" y="769257"/>
            <a:ext cx="7942344" cy="5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6EFF0B20-85D6-445D-8879-CCE97751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03" y="20229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פקודות</a:t>
            </a:r>
            <a:br>
              <a:rPr lang="he-IL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he-IL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מיוחדות</a:t>
            </a:r>
            <a:br>
              <a:rPr lang="he-IL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he-IL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</a:t>
            </a:r>
            <a:r>
              <a:rPr lang="he-IL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ב- </a:t>
            </a: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KOTLIN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/>
            </a:r>
            <a:b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endParaRPr lang="he-IL" sz="26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7CA1B1CD-D145-47AD-9DB2-0D32ECA541E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0906793" y="5891213"/>
            <a:ext cx="1197223" cy="236210"/>
          </a:xfrm>
        </p:spPr>
        <p:txBody>
          <a:bodyPr>
            <a:normAutofit fontScale="62500" lnSpcReduction="20000"/>
          </a:bodyPr>
          <a:lstStyle/>
          <a:p>
            <a:pPr marL="0" indent="0" algn="ctr" rtl="1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E0D786A6-747A-410D-A482-9C96C900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2409" y="707699"/>
            <a:ext cx="8248650" cy="53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331A2271-3319-4274-BCD5-3A18091C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56861" y="841155"/>
            <a:ext cx="7591425" cy="5334000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xmlns="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88" y="2136555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פקודות</a:t>
            </a:r>
            <a:b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מיוחדות</a:t>
            </a:r>
            <a:b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ב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KOTLIN</a:t>
            </a:r>
            <a:b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endParaRPr lang="he-IL" sz="2800" b="1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2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xmlns="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59" y="1993319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KOTLIN</a:t>
            </a:r>
            <a:b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syntax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cs typeface="+mn-cs"/>
              </a:rPr>
            </a:br>
            <a:endParaRPr lang="he-IL" sz="28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9200" y="1056595"/>
            <a:ext cx="7431314" cy="46166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VAL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-איננה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ניתנת לשינוי (קריאה בלבד)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ניתן להקצות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להם ערך בדיוק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פעם אחת, סוג המומלץ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להשתמש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בו.</a:t>
            </a:r>
            <a:endParaRPr lang="he-IL" sz="28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-VAR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ניתן לשינוי וניתן להקצות אותו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מחדש.</a:t>
            </a:r>
            <a:endParaRPr lang="he-IL" sz="28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-UNIT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היא  המילה השמורה ב 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Kotlin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שתואמת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ל 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void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-בג'אווה. </a:t>
            </a:r>
            <a:r>
              <a:rPr lang="en-US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UNIT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הוא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class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he-IL" sz="2800" dirty="0" err="1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אמיתי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(</a:t>
            </a:r>
            <a:r>
              <a:rPr lang="en-US" sz="2800" dirty="0" err="1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sinfgletome</a:t>
            </a:r>
            <a:r>
              <a:rPr lang="en-US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)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עם </a:t>
            </a:r>
            <a:r>
              <a:rPr lang="he-IL" sz="28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מופע אחד </a:t>
            </a:r>
            <a:r>
              <a:rPr lang="he-IL" sz="28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בלבד.</a:t>
            </a:r>
            <a:endParaRPr lang="he-IL" sz="28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7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657598" y="1102653"/>
            <a:ext cx="73877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NOTHING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- הוא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טיפוס </a:t>
            </a:r>
            <a:r>
              <a:rPr lang="he-IL" sz="2400" dirty="0" err="1">
                <a:solidFill>
                  <a:srgbClr val="99CB38"/>
                </a:solidFill>
                <a:latin typeface="Berlin Sans FB Demi" panose="020E0802020502020306" pitchFamily="34" charset="0"/>
              </a:rPr>
              <a:t>בקוטלין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 המייצג "ערך שלא קיים לעולם" שפירושו פשוט "אין שום ערך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".</a:t>
            </a:r>
          </a:p>
          <a:p>
            <a:pPr marL="457200" lvl="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ניתן לשים מחלקות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רבות באותו 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קובץ. </a:t>
            </a:r>
          </a:p>
          <a:p>
            <a:pPr marL="457200" lvl="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מחלקות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ומתודות הם </a:t>
            </a:r>
            <a:r>
              <a:rPr lang="en-US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FINAL 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כברירת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מחדל, כדי להרחיב משתמשים ב- </a:t>
            </a:r>
            <a:r>
              <a:rPr lang="en-US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.</a:t>
            </a:r>
            <a:r>
              <a:rPr lang="en-US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OPEN </a:t>
            </a:r>
            <a:endParaRPr lang="en-US" sz="2400" dirty="0">
              <a:solidFill>
                <a:srgbClr val="99CB38"/>
              </a:solidFill>
              <a:latin typeface="Berlin Sans FB Demi" panose="020E0802020502020306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רק </a:t>
            </a:r>
            <a:r>
              <a:rPr lang="en-US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PROPERIES 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ופונקציות הם </a:t>
            </a:r>
            <a:r>
              <a:rPr lang="en-US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PUBLIC 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(כברירת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מחדל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).</a:t>
            </a:r>
          </a:p>
          <a:p>
            <a:pPr marL="457200" indent="-4572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אין </a:t>
            </a:r>
            <a:r>
              <a:rPr lang="he-IL" sz="24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צורך 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ב- </a:t>
            </a:r>
            <a:r>
              <a:rPr lang="en-US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NEW</a:t>
            </a:r>
            <a:r>
              <a:rPr lang="he-IL" sz="24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באתחול מחלקה.</a:t>
            </a:r>
            <a:endParaRPr lang="he-IL" sz="2400" dirty="0">
              <a:solidFill>
                <a:srgbClr val="99CB38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1" y="1954368"/>
            <a:ext cx="2920237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52" y="1925337"/>
            <a:ext cx="2920237" cy="2920237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3744686" y="1256382"/>
            <a:ext cx="7489371" cy="427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בלוק 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ה- </a:t>
            </a:r>
            <a:r>
              <a:rPr lang="en-US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INIT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תואם </a:t>
            </a: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ל </a:t>
            </a:r>
            <a:r>
              <a:rPr lang="en-US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CONSRUCTOR 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- בג'אווה.</a:t>
            </a:r>
            <a:endParaRPr lang="he-IL" sz="2800" dirty="0">
              <a:solidFill>
                <a:srgbClr val="99CB38"/>
              </a:solidFill>
              <a:latin typeface="Berlin Sans FB Demi" panose="020E0802020502020306" pitchFamily="34" charset="0"/>
            </a:endParaRPr>
          </a:p>
          <a:p>
            <a:pPr marL="457200" lvl="0" indent="-4572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ממשקי </a:t>
            </a:r>
            <a:r>
              <a:rPr lang="he-IL" sz="2800" dirty="0" err="1">
                <a:solidFill>
                  <a:srgbClr val="99CB38"/>
                </a:solidFill>
                <a:latin typeface="Berlin Sans FB Demi" panose="020E0802020502020306" pitchFamily="34" charset="0"/>
              </a:rPr>
              <a:t>קוטלין</a:t>
            </a: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 דומים לאלה שבג'אווה 8, הם יכולים להכיל הגדרות של 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מתודות </a:t>
            </a:r>
            <a:r>
              <a:rPr lang="en-US" sz="2800" dirty="0" err="1">
                <a:solidFill>
                  <a:srgbClr val="99CB38"/>
                </a:solidFill>
                <a:latin typeface="Berlin Sans FB Demi" panose="020E0802020502020306" pitchFamily="34" charset="0"/>
              </a:rPr>
              <a:t>abstarct</a:t>
            </a:r>
            <a:r>
              <a:rPr lang="en-US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 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כמו </a:t>
            </a: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גם </a:t>
            </a:r>
            <a:r>
              <a:rPr lang="he-IL" sz="2800" dirty="0" err="1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אימפלמנטציות</a:t>
            </a:r>
            <a:r>
              <a:rPr lang="he-IL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 </a:t>
            </a:r>
            <a:r>
              <a:rPr lang="he-IL" sz="2800" dirty="0">
                <a:solidFill>
                  <a:srgbClr val="99CB38"/>
                </a:solidFill>
                <a:latin typeface="Berlin Sans FB Demi" panose="020E0802020502020306" pitchFamily="34" charset="0"/>
              </a:rPr>
              <a:t>של מתודות שאינן </a:t>
            </a:r>
            <a:r>
              <a:rPr lang="en-US" sz="2800" dirty="0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.</a:t>
            </a:r>
            <a:r>
              <a:rPr lang="en-US" sz="2800" dirty="0" err="1" smtClean="0">
                <a:solidFill>
                  <a:srgbClr val="99CB38"/>
                </a:solidFill>
                <a:latin typeface="Berlin Sans FB Demi" panose="020E0802020502020306" pitchFamily="34" charset="0"/>
              </a:rPr>
              <a:t>abstaract</a:t>
            </a:r>
            <a:endParaRPr lang="he-IL" sz="2800" dirty="0">
              <a:solidFill>
                <a:srgbClr val="99CB38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C2C6224-87AF-426D-BA2B-A87EA93C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15" y="2356276"/>
            <a:ext cx="2854456" cy="1635153"/>
          </a:xfrm>
        </p:spPr>
        <p:txBody>
          <a:bodyPr>
            <a:normAutofit/>
          </a:bodyPr>
          <a:lstStyle/>
          <a:p>
            <a:pPr algn="ctr" rtl="1"/>
            <a:r>
              <a:rPr lang="he-IL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ניהול הזיכרון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CAA72107-F011-4708-AE20-14C9CFB5E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188" t="3521" r="6602" b="4385"/>
          <a:stretch/>
        </p:blipFill>
        <p:spPr>
          <a:xfrm>
            <a:off x="4165600" y="914400"/>
            <a:ext cx="6829360" cy="5065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24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F46BD8-7BB2-B44E-9575-FA85A9B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8" y="1010084"/>
            <a:ext cx="5314536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he-IL" b="1" dirty="0" smtClean="0">
                <a:solidFill>
                  <a:schemeClr val="tx1">
                    <a:lumMod val="50000"/>
                  </a:schemeClr>
                </a:solidFill>
                <a:cs typeface="+mn-cs"/>
              </a:rPr>
              <a:t>קצת על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…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Kotlin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Berlin Sans FB Demi" panose="020E0802020502020306" pitchFamily="34" charset="0"/>
                <a:cs typeface="+mn-cs"/>
              </a:rPr>
              <a:t> 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Berlin Sans FB Demi" panose="020E0802020502020306" pitchFamily="34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9" y="2581036"/>
            <a:ext cx="2685171" cy="2754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86125" y="1010084"/>
            <a:ext cx="840105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dirty="0" smtClean="0">
                <a:solidFill>
                  <a:srgbClr val="92D050"/>
                </a:solidFill>
              </a:rPr>
              <a:t> בפינית, הוא אי רוסי אשר ממוקם בסמוך למפרץ פינלנד, </a:t>
            </a:r>
            <a:r>
              <a:rPr lang="en-US" sz="2000" b="1" dirty="0" smtClean="0">
                <a:solidFill>
                  <a:srgbClr val="92D050"/>
                </a:solidFill>
              </a:rPr>
              <a:t>Kettle </a:t>
            </a:r>
            <a:r>
              <a:rPr lang="he-IL" sz="2000" b="1" dirty="0" smtClean="0">
                <a:solidFill>
                  <a:srgbClr val="92D050"/>
                </a:solidFill>
              </a:rPr>
              <a:t> או </a:t>
            </a:r>
            <a:r>
              <a:rPr lang="en-US" sz="2000" b="1" dirty="0" err="1" smtClean="0">
                <a:solidFill>
                  <a:srgbClr val="92D050"/>
                </a:solidFill>
              </a:rPr>
              <a:t>Kotlin</a:t>
            </a:r>
            <a:r>
              <a:rPr lang="he-IL" sz="2000" b="1" dirty="0" smtClean="0">
                <a:solidFill>
                  <a:srgbClr val="92D050"/>
                </a:solidFill>
              </a:rPr>
              <a:t> </a:t>
            </a:r>
            <a:endParaRPr lang="he-IL" sz="2000" b="1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1" y="1687153"/>
            <a:ext cx="6386513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000" b="1" dirty="0" smtClean="0">
                <a:solidFill>
                  <a:srgbClr val="92D050"/>
                </a:solidFill>
              </a:rPr>
              <a:t>32 קילומטרים ממערב לסנט פטרבורג בים הבלטי.</a:t>
            </a:r>
            <a:endParaRPr lang="en-US" sz="2000" b="1" dirty="0" smtClean="0">
              <a:solidFill>
                <a:srgbClr val="92D050"/>
              </a:solidFill>
            </a:endParaRPr>
          </a:p>
          <a:p>
            <a:pPr algn="r"/>
            <a:endParaRPr lang="he-IL" sz="2000" b="1" dirty="0" smtClean="0">
              <a:solidFill>
                <a:srgbClr val="92D050"/>
              </a:solidFill>
            </a:endParaRPr>
          </a:p>
          <a:p>
            <a:pPr algn="r"/>
            <a:endParaRPr lang="he-IL" sz="2000" b="1" dirty="0">
              <a:solidFill>
                <a:srgbClr val="92D050"/>
              </a:solidFill>
            </a:endParaRPr>
          </a:p>
          <a:p>
            <a:pPr algn="r"/>
            <a:r>
              <a:rPr lang="he-IL" sz="2000" b="1" dirty="0" smtClean="0">
                <a:solidFill>
                  <a:srgbClr val="92D050"/>
                </a:solidFill>
              </a:rPr>
              <a:t>שפה זו הינה שפת תכנות חדשה אשר פותחה ע"י חברת ג'ט בריינס,  היוצרים של: </a:t>
            </a:r>
            <a:endParaRPr lang="en-US" sz="2000" b="1" dirty="0" smtClean="0">
              <a:solidFill>
                <a:srgbClr val="92D050"/>
              </a:solidFill>
            </a:endParaRPr>
          </a:p>
          <a:p>
            <a:pPr algn="r"/>
            <a:endParaRPr lang="he-IL" sz="2000" b="1" dirty="0" smtClean="0">
              <a:solidFill>
                <a:srgbClr val="92D05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rgbClr val="92D050"/>
                </a:solidFill>
              </a:rPr>
              <a:t>WebStorm</a:t>
            </a:r>
            <a:endParaRPr lang="en-US" sz="2000" b="1" i="1" dirty="0" smtClean="0">
              <a:solidFill>
                <a:srgbClr val="92D05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000" b="1" i="1" dirty="0" smtClean="0">
              <a:solidFill>
                <a:srgbClr val="92D05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rgbClr val="92D050"/>
                </a:solidFill>
              </a:rPr>
              <a:t>PHPStorm</a:t>
            </a:r>
            <a:endParaRPr lang="en-US" sz="2000" b="1" i="1" dirty="0" smtClean="0">
              <a:solidFill>
                <a:srgbClr val="92D050"/>
              </a:solidFill>
            </a:endParaRPr>
          </a:p>
          <a:p>
            <a:pPr algn="r" rtl="1"/>
            <a:endParaRPr lang="en-US" sz="2000" b="1" i="1" dirty="0" smtClean="0">
              <a:solidFill>
                <a:srgbClr val="92D050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rgbClr val="92D050"/>
                </a:solidFill>
              </a:rPr>
              <a:t>PyCharm</a:t>
            </a:r>
            <a:r>
              <a:rPr lang="en-US" sz="2000" b="1" i="1" dirty="0" smtClean="0">
                <a:solidFill>
                  <a:srgbClr val="92D050"/>
                </a:solidFill>
              </a:rPr>
              <a:t>‏</a:t>
            </a:r>
          </a:p>
          <a:p>
            <a:pPr algn="r"/>
            <a:endParaRPr lang="he-IL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2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37" y="1698170"/>
            <a:ext cx="2361134" cy="2604909"/>
          </a:xfrm>
        </p:spPr>
        <p:txBody>
          <a:bodyPr>
            <a:normAutofit/>
          </a:bodyPr>
          <a:lstStyle/>
          <a:p>
            <a:pPr algn="ctr" rtl="1"/>
            <a:r>
              <a:rPr lang="he-IL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מחרוזות וקבצים</a:t>
            </a:r>
            <a:endParaRPr lang="he-IL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50BE4D34-6F2E-49FC-B171-1FBD39E13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894190"/>
            <a:ext cx="6792685" cy="766134"/>
          </a:xfrm>
        </p:spPr>
        <p:txBody>
          <a:bodyPr anchor="ctr">
            <a:noAutofit/>
          </a:bodyPr>
          <a:lstStyle/>
          <a:p>
            <a:pPr algn="ctr" rtl="1"/>
            <a:r>
              <a:rPr lang="he-IL" sz="2400" dirty="0">
                <a:solidFill>
                  <a:schemeClr val="accent1"/>
                </a:solidFill>
              </a:rPr>
              <a:t>כיוון שב-</a:t>
            </a:r>
            <a:r>
              <a:rPr lang="en-US" sz="2400" dirty="0">
                <a:solidFill>
                  <a:schemeClr val="accent1"/>
                </a:solidFill>
              </a:rPr>
              <a:t>Kotlin </a:t>
            </a:r>
            <a:r>
              <a:rPr lang="he-IL" sz="2400" dirty="0">
                <a:solidFill>
                  <a:schemeClr val="accent1"/>
                </a:solidFill>
              </a:rPr>
              <a:t> ניתן להשתמש בספריות של </a:t>
            </a:r>
            <a:r>
              <a:rPr lang="en-US" sz="2400" dirty="0" smtClean="0">
                <a:solidFill>
                  <a:schemeClr val="accent1"/>
                </a:solidFill>
              </a:rPr>
              <a:t>,Java</a:t>
            </a:r>
            <a:r>
              <a:rPr lang="he-IL" sz="2400" dirty="0" smtClean="0">
                <a:solidFill>
                  <a:schemeClr val="accent1"/>
                </a:solidFill>
              </a:rPr>
              <a:t> אפשר </a:t>
            </a:r>
            <a:r>
              <a:rPr lang="he-IL" sz="2400" dirty="0">
                <a:solidFill>
                  <a:schemeClr val="accent1"/>
                </a:solidFill>
              </a:rPr>
              <a:t>לטפל במחרוזות וקבצים על ידי הפונקציות הידועות ב-</a:t>
            </a:r>
            <a:r>
              <a:rPr lang="en-US" sz="2400" dirty="0">
                <a:solidFill>
                  <a:schemeClr val="accent1"/>
                </a:solidFill>
              </a:rPr>
              <a:t> Java</a:t>
            </a:r>
            <a:r>
              <a:rPr lang="he-IL" sz="2400" dirty="0">
                <a:solidFill>
                  <a:schemeClr val="accent1"/>
                </a:solidFill>
              </a:rPr>
              <a:t> של </a:t>
            </a:r>
            <a:r>
              <a:rPr lang="en-US" sz="2400" dirty="0">
                <a:solidFill>
                  <a:schemeClr val="accent1"/>
                </a:solidFill>
              </a:rPr>
              <a:t>  String </a:t>
            </a:r>
            <a:r>
              <a:rPr lang="he-IL" sz="2400" dirty="0">
                <a:solidFill>
                  <a:schemeClr val="accent1"/>
                </a:solidFill>
              </a:rPr>
              <a:t>ו- </a:t>
            </a:r>
            <a:r>
              <a:rPr lang="en-US" sz="2400" dirty="0" smtClean="0">
                <a:solidFill>
                  <a:schemeClr val="accent1"/>
                </a:solidFill>
              </a:rPr>
              <a:t>.File</a:t>
            </a:r>
            <a:endParaRPr lang="he-IL" sz="2400" dirty="0">
              <a:solidFill>
                <a:schemeClr val="accent1"/>
              </a:solidFill>
            </a:endParaRPr>
          </a:p>
          <a:p>
            <a:pPr marL="0" indent="0" rtl="1">
              <a:buNone/>
            </a:pPr>
            <a:endParaRPr lang="he-IL" sz="2400" dirty="0">
              <a:solidFill>
                <a:schemeClr val="accent1"/>
              </a:solidFill>
            </a:endParaRPr>
          </a:p>
          <a:p>
            <a:pPr marL="0" indent="0" rtl="1">
              <a:buNone/>
            </a:pPr>
            <a:endParaRPr lang="he-IL" sz="2400" dirty="0">
              <a:solidFill>
                <a:schemeClr val="accent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C9695DDC-76B1-44DA-A968-7F0C07D9E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4509" t="6460" r="5939" b="6371"/>
          <a:stretch/>
        </p:blipFill>
        <p:spPr>
          <a:xfrm>
            <a:off x="3643086" y="1559970"/>
            <a:ext cx="6879771" cy="41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50" y="2110189"/>
            <a:ext cx="2990691" cy="2300413"/>
          </a:xfrm>
        </p:spPr>
        <p:txBody>
          <a:bodyPr>
            <a:normAutofit/>
          </a:bodyPr>
          <a:lstStyle/>
          <a:p>
            <a:pPr algn="ctr" rtl="1"/>
            <a:r>
              <a:rPr lang="he-IL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מחרוזות וקבצים </a:t>
            </a:r>
            <a:r>
              <a:rPr lang="he-IL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דוגמאות</a:t>
            </a:r>
          </a:p>
        </p:txBody>
      </p:sp>
      <p:pic>
        <p:nvPicPr>
          <p:cNvPr id="8194" name="Picture 2" descr="Â© 2009 Haim Michael All Rights Reserved 82&#10;Strings&#10;ï¶ The strings we create can contain escaped characters, and&#10;arbitrary c...">
            <a:extLst>
              <a:ext uri="{FF2B5EF4-FFF2-40B4-BE49-F238E27FC236}">
                <a16:creationId xmlns:a16="http://schemas.microsoft.com/office/drawing/2014/main" xmlns="" id="{C7173F2F-57DE-4709-9107-322E2582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901021"/>
            <a:ext cx="6076950" cy="5102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Â© 2009 Haim Michael All Rights Reserved 24&#10;String Templates&#10;package com.lifemichael.kotlin.samples&#10;private fun calc(num1:I...">
            <a:extLst>
              <a:ext uri="{FF2B5EF4-FFF2-40B4-BE49-F238E27FC236}">
                <a16:creationId xmlns:a16="http://schemas.microsoft.com/office/drawing/2014/main" xmlns="" id="{E1AB2C33-89E4-4988-B62C-30A3A02C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09" y="117835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2" y="2146128"/>
            <a:ext cx="298729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Â© 2009 Haim Michael All Rights Reserved 84&#10;Strings&#10;fun main(args:Array&lt;String&gt;) {&#10;var a = 3&#10;var b = 4&#10;var str = &quot;$a + $b =...">
            <a:extLst>
              <a:ext uri="{FF2B5EF4-FFF2-40B4-BE49-F238E27FC236}">
                <a16:creationId xmlns:a16="http://schemas.microsoft.com/office/drawing/2014/main" xmlns="" id="{CBD6A1AF-F86B-4A48-8E00-A3ADA1B25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r="19493" b="3157"/>
          <a:stretch/>
        </p:blipFill>
        <p:spPr bwMode="auto">
          <a:xfrm>
            <a:off x="4383314" y="877564"/>
            <a:ext cx="6154057" cy="51050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4" y="2450928"/>
            <a:ext cx="2987299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4A94E075-224F-4EF8-957D-8937E948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29" y="1418404"/>
            <a:ext cx="2620400" cy="3734167"/>
          </a:xfrm>
        </p:spPr>
        <p:txBody>
          <a:bodyPr>
            <a:normAutofit/>
          </a:bodyPr>
          <a:lstStyle/>
          <a:p>
            <a:pPr algn="ctr" rtl="1"/>
            <a:r>
              <a:rPr lang="he-IL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טיפול בשגיאות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xmlns="" id="{F41C6F4C-DA4D-4077-A46B-B81D89083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181029"/>
              </p:ext>
            </p:extLst>
          </p:nvPr>
        </p:nvGraphicFramePr>
        <p:xfrm>
          <a:off x="5012236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21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4A94E075-224F-4EF8-957D-8937E948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6" y="2440313"/>
            <a:ext cx="2620802" cy="1617385"/>
          </a:xfrm>
        </p:spPr>
        <p:txBody>
          <a:bodyPr>
            <a:noAutofit/>
          </a:bodyPr>
          <a:lstStyle/>
          <a:p>
            <a:pPr algn="ctr" rtl="1"/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טיפול בשגיאות דוגמא:</a:t>
            </a:r>
          </a:p>
        </p:txBody>
      </p:sp>
      <p:pic>
        <p:nvPicPr>
          <p:cNvPr id="15362" name="Picture 2" descr="Kotlin - Syntax&#10;- Null Safety&#10;â No more NPEs&#10;â Possible causes for NPE:&#10;â !!&#10;â throw&#10;NullPointerException();&#10;â External Ja...">
            <a:extLst>
              <a:ext uri="{FF2B5EF4-FFF2-40B4-BE49-F238E27FC236}">
                <a16:creationId xmlns:a16="http://schemas.microsoft.com/office/drawing/2014/main" xmlns="" id="{D4F7BA96-1124-4874-B3FE-5011C5055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5" t="20330" r="19153" b="11086"/>
          <a:stretch/>
        </p:blipFill>
        <p:spPr bwMode="auto">
          <a:xfrm>
            <a:off x="7982857" y="1526228"/>
            <a:ext cx="3802743" cy="41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/>
          <p:cNvSpPr/>
          <p:nvPr/>
        </p:nvSpPr>
        <p:spPr>
          <a:xfrm>
            <a:off x="2423886" y="1378858"/>
            <a:ext cx="55589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 אין </a:t>
            </a:r>
            <a:r>
              <a:rPr lang="he-IL" sz="2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יותר </a:t>
            </a:r>
            <a:r>
              <a:rPr lang="en-US" sz="2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NULL POINTER </a:t>
            </a:r>
            <a:r>
              <a:rPr lang="en-US" sz="20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EXCEPTION</a:t>
            </a:r>
            <a:endParaRPr lang="he-IL" sz="2000" dirty="0" smtClean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algn="r" rtl="1"/>
            <a:endParaRPr lang="he-IL" sz="20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algn="r" rtl="1"/>
            <a:r>
              <a:rPr lang="en-US" sz="20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/>
            </a:r>
            <a:br>
              <a:rPr lang="en-US" sz="2000" dirty="0">
                <a:solidFill>
                  <a:schemeClr val="accent1"/>
                </a:solidFill>
                <a:latin typeface="Berlin Sans FB Demi" panose="020E0802020502020306" pitchFamily="34" charset="0"/>
              </a:rPr>
            </a:br>
            <a:endParaRPr lang="he-IL" sz="2000" dirty="0" smtClean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algn="ctr" rtl="1"/>
            <a:r>
              <a:rPr lang="he-IL" sz="24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סיבות ל </a:t>
            </a:r>
            <a:r>
              <a:rPr lang="en-US" sz="24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NPE:</a:t>
            </a:r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/>
            </a:r>
            <a:b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</a:br>
            <a:r>
              <a:rPr lang="en-US" sz="24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!!</a:t>
            </a:r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/>
            </a:r>
            <a:b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</a:br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        </a:t>
            </a:r>
            <a:r>
              <a:rPr lang="en-US" sz="2400" dirty="0" smtClean="0">
                <a:solidFill>
                  <a:schemeClr val="accent1"/>
                </a:solidFill>
                <a:latin typeface="Berlin Sans FB Demi" panose="020E0802020502020306" pitchFamily="34" charset="0"/>
              </a:rPr>
              <a:t>Throw          </a:t>
            </a:r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/>
            </a:r>
            <a:b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</a:br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      </a:t>
            </a:r>
            <a:r>
              <a:rPr lang="en-US" sz="2400" dirty="0" err="1">
                <a:solidFill>
                  <a:schemeClr val="accent1"/>
                </a:solidFill>
                <a:latin typeface="Berlin Sans FB Demi" panose="020E0802020502020306" pitchFamily="34" charset="0"/>
              </a:rPr>
              <a:t>nullPointerxception</a:t>
            </a:r>
            <a:endParaRPr lang="en-US" sz="24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  <a:p>
            <a:pPr algn="ctr" rtl="1"/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 </a:t>
            </a:r>
            <a:r>
              <a:rPr lang="he-IL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קוד ג'אווה</a:t>
            </a:r>
          </a:p>
          <a:p>
            <a:pPr algn="r" rtl="1"/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       </a:t>
            </a:r>
            <a:endParaRPr lang="he-IL" sz="24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9" y="2581036"/>
            <a:ext cx="2685171" cy="2754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0451" y="1200150"/>
            <a:ext cx="7400924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50000"/>
              </a:lnSpc>
            </a:pPr>
            <a:r>
              <a:rPr lang="he-IL" sz="2400" b="1" dirty="0" err="1" smtClean="0">
                <a:solidFill>
                  <a:srgbClr val="92D050"/>
                </a:solidFill>
              </a:rPr>
              <a:t>קוטלין</a:t>
            </a:r>
            <a:r>
              <a:rPr lang="he-IL" sz="2400" b="1" dirty="0" smtClean="0">
                <a:solidFill>
                  <a:srgbClr val="92D050"/>
                </a:solidFill>
              </a:rPr>
              <a:t> הינה שפה תמציתית</a:t>
            </a:r>
            <a:r>
              <a:rPr lang="he-IL" sz="2400" b="1" dirty="0">
                <a:solidFill>
                  <a:srgbClr val="92D050"/>
                </a:solidFill>
              </a:rPr>
              <a:t>, פרגמטית בטוחה </a:t>
            </a:r>
            <a:r>
              <a:rPr lang="he-IL" sz="2400" b="1" dirty="0" smtClean="0">
                <a:solidFill>
                  <a:srgbClr val="92D050"/>
                </a:solidFill>
              </a:rPr>
              <a:t>לשימוש </a:t>
            </a:r>
            <a:r>
              <a:rPr lang="he-IL" sz="2400" b="1" dirty="0">
                <a:solidFill>
                  <a:srgbClr val="92D050"/>
                </a:solidFill>
              </a:rPr>
              <a:t>וממוקדת בשיתוף עם קוד קיים בשפת ג'אווה. </a:t>
            </a:r>
            <a:endParaRPr lang="en-US" sz="2400" b="1" dirty="0" smtClean="0">
              <a:solidFill>
                <a:srgbClr val="92D050"/>
              </a:solidFill>
            </a:endParaRPr>
          </a:p>
          <a:p>
            <a:pPr algn="r">
              <a:lnSpc>
                <a:spcPct val="150000"/>
              </a:lnSpc>
            </a:pPr>
            <a:endParaRPr lang="he-IL" sz="2400" b="1" dirty="0" smtClean="0">
              <a:solidFill>
                <a:srgbClr val="92D05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he-IL" sz="2400" b="1" dirty="0" smtClean="0">
                <a:solidFill>
                  <a:srgbClr val="92D050"/>
                </a:solidFill>
              </a:rPr>
              <a:t>ניתן </a:t>
            </a:r>
            <a:r>
              <a:rPr lang="he-IL" sz="2400" b="1" dirty="0">
                <a:solidFill>
                  <a:srgbClr val="92D050"/>
                </a:solidFill>
              </a:rPr>
              <a:t>להשתמש </a:t>
            </a:r>
            <a:r>
              <a:rPr lang="he-IL" sz="2400" b="1" dirty="0" smtClean="0">
                <a:solidFill>
                  <a:srgbClr val="92D050"/>
                </a:solidFill>
              </a:rPr>
              <a:t>בה </a:t>
            </a:r>
            <a:r>
              <a:rPr lang="he-IL" sz="2400" b="1" dirty="0">
                <a:solidFill>
                  <a:srgbClr val="92D050"/>
                </a:solidFill>
              </a:rPr>
              <a:t>כמעט בכל מקום שג'אווה משמשת כיום לצד </a:t>
            </a:r>
            <a:r>
              <a:rPr lang="he-IL" sz="2400" b="1" dirty="0" smtClean="0">
                <a:solidFill>
                  <a:srgbClr val="92D050"/>
                </a:solidFill>
              </a:rPr>
              <a:t>השרת.</a:t>
            </a:r>
            <a:endParaRPr lang="en-US" sz="2400" b="1" dirty="0" smtClean="0">
              <a:solidFill>
                <a:srgbClr val="92D050"/>
              </a:solidFill>
            </a:endParaRPr>
          </a:p>
          <a:p>
            <a:pPr algn="r">
              <a:lnSpc>
                <a:spcPct val="150000"/>
              </a:lnSpc>
            </a:pPr>
            <a:endParaRPr lang="en-US" sz="2400" b="1" dirty="0" smtClean="0">
              <a:solidFill>
                <a:srgbClr val="92D050"/>
              </a:solidFill>
            </a:endParaRPr>
          </a:p>
          <a:p>
            <a:pPr algn="r">
              <a:lnSpc>
                <a:spcPct val="150000"/>
              </a:lnSpc>
            </a:pPr>
            <a:r>
              <a:rPr lang="he-IL" sz="2400" b="1" dirty="0">
                <a:solidFill>
                  <a:srgbClr val="92D050"/>
                </a:solidFill>
              </a:rPr>
              <a:t>לצד פיתוח </a:t>
            </a:r>
            <a:r>
              <a:rPr lang="he-IL" sz="2400" b="1" dirty="0" smtClean="0">
                <a:solidFill>
                  <a:srgbClr val="92D050"/>
                </a:solidFill>
              </a:rPr>
              <a:t>שרת, </a:t>
            </a:r>
            <a:r>
              <a:rPr lang="he-IL" sz="2400" b="1" dirty="0">
                <a:solidFill>
                  <a:srgbClr val="92D050"/>
                </a:solidFill>
              </a:rPr>
              <a:t>אפליקציות </a:t>
            </a:r>
            <a:r>
              <a:rPr lang="he-IL" sz="2400" b="1" dirty="0" err="1">
                <a:solidFill>
                  <a:srgbClr val="92D050"/>
                </a:solidFill>
              </a:rPr>
              <a:t>לאנדוראיד</a:t>
            </a:r>
            <a:r>
              <a:rPr lang="he-IL" sz="2400" b="1" dirty="0">
                <a:solidFill>
                  <a:srgbClr val="92D050"/>
                </a:solidFill>
              </a:rPr>
              <a:t> </a:t>
            </a:r>
            <a:r>
              <a:rPr lang="he-IL" sz="2400" b="1" dirty="0" smtClean="0">
                <a:solidFill>
                  <a:srgbClr val="92D050"/>
                </a:solidFill>
              </a:rPr>
              <a:t>ועוד</a:t>
            </a:r>
            <a:r>
              <a:rPr lang="he-IL" sz="2400" b="1" dirty="0">
                <a:solidFill>
                  <a:srgbClr val="92D050"/>
                </a:solidFill>
              </a:rPr>
              <a:t>.</a:t>
            </a:r>
            <a:endParaRPr lang="en-US" sz="2400" b="1" dirty="0">
              <a:solidFill>
                <a:srgbClr val="92D050"/>
              </a:solidFill>
            </a:endParaRPr>
          </a:p>
          <a:p>
            <a:pPr algn="r">
              <a:lnSpc>
                <a:spcPct val="150000"/>
              </a:lnSpc>
            </a:pPr>
            <a:endParaRPr lang="he-IL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0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9" y="1616236"/>
            <a:ext cx="3092342" cy="1325563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  <a:t>יתרונות השפה</a:t>
            </a:r>
            <a:endParaRPr lang="en-US" sz="4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27D219-4455-A14F-BD13-97AC159B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650" y="1609254"/>
            <a:ext cx="6915149" cy="3375920"/>
          </a:xfrm>
        </p:spPr>
        <p:txBody>
          <a:bodyPr anchor="t">
            <a:noAutofit/>
          </a:bodyPr>
          <a:lstStyle/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800" b="1" dirty="0" smtClean="0">
                <a:solidFill>
                  <a:srgbClr val="92D050"/>
                </a:solidFill>
              </a:rPr>
              <a:t> תמציתית</a:t>
            </a:r>
            <a:r>
              <a:rPr lang="he-IL" sz="2800" b="1" dirty="0" smtClean="0">
                <a:solidFill>
                  <a:srgbClr val="92D050"/>
                </a:solidFill>
              </a:rPr>
              <a:t>- השפה</a:t>
            </a:r>
            <a:r>
              <a:rPr lang="he-IL" sz="2800" b="1" dirty="0" smtClean="0">
                <a:solidFill>
                  <a:srgbClr val="92D050"/>
                </a:solidFill>
              </a:rPr>
              <a:t> מפחיתה </a:t>
            </a:r>
            <a:r>
              <a:rPr lang="he-IL" sz="2800" b="1" dirty="0">
                <a:solidFill>
                  <a:srgbClr val="92D050"/>
                </a:solidFill>
              </a:rPr>
              <a:t>באופן דרמטי את כמות </a:t>
            </a:r>
            <a:r>
              <a:rPr lang="en-US" sz="2800" b="1" dirty="0">
                <a:solidFill>
                  <a:srgbClr val="92D050"/>
                </a:solidFill>
              </a:rPr>
              <a:t>boilerplate </a:t>
            </a:r>
            <a:r>
              <a:rPr lang="he-IL" sz="2800" b="1" dirty="0">
                <a:solidFill>
                  <a:srgbClr val="92D050"/>
                </a:solidFill>
              </a:rPr>
              <a:t> קוד</a:t>
            </a:r>
            <a:r>
              <a:rPr lang="en-US" sz="2800" b="1" dirty="0" smtClean="0">
                <a:solidFill>
                  <a:srgbClr val="92D050"/>
                </a:solidFill>
              </a:rPr>
              <a:t>.</a:t>
            </a:r>
          </a:p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"/>
            </a:pPr>
            <a:r>
              <a:rPr lang="he-IL" sz="2800" b="1" dirty="0" smtClean="0">
                <a:solidFill>
                  <a:srgbClr val="92D050"/>
                </a:solidFill>
              </a:rPr>
              <a:t> בטוחה- נמנעות שגיאות כגון </a:t>
            </a:r>
            <a:r>
              <a:rPr lang="en-US" sz="2800" b="1" dirty="0" smtClean="0">
                <a:solidFill>
                  <a:srgbClr val="92D050"/>
                </a:solidFill>
              </a:rPr>
              <a:t> null pointer exception</a:t>
            </a:r>
            <a:r>
              <a:rPr lang="he-IL" sz="2800" b="1" dirty="0" smtClean="0">
                <a:solidFill>
                  <a:srgbClr val="92D050"/>
                </a:solidFill>
              </a:rPr>
              <a:t>.</a:t>
            </a:r>
            <a:endParaRPr lang="en-US" sz="2800" b="1" dirty="0" smtClean="0">
              <a:solidFill>
                <a:srgbClr val="92D050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xmlns="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41" y="3311209"/>
            <a:ext cx="1974318" cy="19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9" y="1616236"/>
            <a:ext cx="3092342" cy="1325563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  <a:t>יתרונות השפה</a:t>
            </a:r>
            <a:endParaRPr lang="en-US" sz="4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27D219-4455-A14F-BD13-97AC159B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38" y="1616236"/>
            <a:ext cx="6515100" cy="3368938"/>
          </a:xfrm>
        </p:spPr>
        <p:txBody>
          <a:bodyPr anchor="t">
            <a:noAutofit/>
          </a:bodyPr>
          <a:lstStyle/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rgbClr val="92D050"/>
                </a:solidFill>
              </a:rPr>
              <a:t>פעולה הדדית</a:t>
            </a:r>
            <a:r>
              <a:rPr lang="en-US" sz="2400" b="1" dirty="0" smtClean="0">
                <a:solidFill>
                  <a:srgbClr val="92D050"/>
                </a:solidFill>
              </a:rPr>
              <a:t> - </a:t>
            </a:r>
            <a:r>
              <a:rPr lang="he-IL" sz="2400" b="1" dirty="0">
                <a:solidFill>
                  <a:srgbClr val="92D050"/>
                </a:solidFill>
              </a:rPr>
              <a:t>מינוף ספריות קיימות עבור </a:t>
            </a:r>
            <a:r>
              <a:rPr lang="en-US" sz="2400" b="1" dirty="0" smtClean="0">
                <a:solidFill>
                  <a:srgbClr val="92D050"/>
                </a:solidFill>
              </a:rPr>
              <a:t> JVM</a:t>
            </a:r>
            <a:r>
              <a:rPr lang="en-US" sz="2400" b="1" dirty="0">
                <a:solidFill>
                  <a:srgbClr val="92D050"/>
                </a:solidFill>
              </a:rPr>
              <a:t>, Android </a:t>
            </a:r>
            <a:r>
              <a:rPr lang="he-IL" sz="2400" b="1" dirty="0" smtClean="0">
                <a:solidFill>
                  <a:srgbClr val="92D050"/>
                </a:solidFill>
              </a:rPr>
              <a:t> והדפדפן.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he-IL" sz="2400" b="1" dirty="0">
              <a:solidFill>
                <a:srgbClr val="92D050"/>
              </a:solidFill>
            </a:endParaRPr>
          </a:p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rgbClr val="92D050"/>
                </a:solidFill>
              </a:rPr>
              <a:t>כלי ידידותי</a:t>
            </a:r>
            <a:r>
              <a:rPr lang="en-US" sz="2400" b="1" dirty="0">
                <a:solidFill>
                  <a:srgbClr val="92D050"/>
                </a:solidFill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</a:rPr>
              <a:t>- </a:t>
            </a:r>
            <a:r>
              <a:rPr lang="he-IL" sz="2400" b="1" dirty="0" smtClean="0">
                <a:solidFill>
                  <a:srgbClr val="92D050"/>
                </a:solidFill>
              </a:rPr>
              <a:t> ניתן לכתוב בה בכל </a:t>
            </a:r>
            <a:r>
              <a:rPr lang="en-US" sz="2400" b="1" dirty="0" smtClean="0">
                <a:solidFill>
                  <a:srgbClr val="92D050"/>
                </a:solidFill>
              </a:rPr>
              <a:t>Java  </a:t>
            </a:r>
            <a:r>
              <a:rPr lang="en-US" sz="2400" b="1" dirty="0">
                <a:solidFill>
                  <a:srgbClr val="92D050"/>
                </a:solidFill>
              </a:rPr>
              <a:t>IDE</a:t>
            </a:r>
            <a:r>
              <a:rPr lang="he-IL" sz="2400" b="1" dirty="0">
                <a:solidFill>
                  <a:srgbClr val="92D050"/>
                </a:solidFill>
              </a:rPr>
              <a:t> </a:t>
            </a:r>
            <a:endParaRPr lang="he-IL" sz="2400" b="1" dirty="0" smtClean="0"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he-IL" sz="2400" b="1" dirty="0">
                <a:solidFill>
                  <a:srgbClr val="92D050"/>
                </a:solidFill>
              </a:rPr>
              <a:t> </a:t>
            </a:r>
            <a:r>
              <a:rPr lang="he-IL" sz="2400" b="1" dirty="0" smtClean="0">
                <a:solidFill>
                  <a:srgbClr val="92D050"/>
                </a:solidFill>
              </a:rPr>
              <a:t>   </a:t>
            </a:r>
            <a:r>
              <a:rPr lang="he-IL" sz="2400" b="1" dirty="0" smtClean="0">
                <a:solidFill>
                  <a:srgbClr val="92D050"/>
                </a:solidFill>
              </a:rPr>
              <a:t>וכן לקמפל משורת </a:t>
            </a:r>
            <a:r>
              <a:rPr lang="he-IL" sz="2400" b="1" dirty="0">
                <a:solidFill>
                  <a:srgbClr val="92D050"/>
                </a:solidFill>
              </a:rPr>
              <a:t>הפקודה</a:t>
            </a:r>
            <a:r>
              <a:rPr lang="he-IL" sz="2400" b="1" dirty="0" smtClean="0">
                <a:solidFill>
                  <a:srgbClr val="92D050"/>
                </a:solidFill>
              </a:rPr>
              <a:t>.</a:t>
            </a:r>
            <a:endParaRPr lang="he-IL" sz="2400" b="1" dirty="0">
              <a:solidFill>
                <a:srgbClr val="92D050"/>
              </a:solidFill>
            </a:endParaRP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xmlns="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41" y="3311209"/>
            <a:ext cx="1974318" cy="19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1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29" y="1616236"/>
            <a:ext cx="3092342" cy="1325563"/>
          </a:xfrm>
        </p:spPr>
        <p:txBody>
          <a:bodyPr>
            <a:normAutofit/>
          </a:bodyPr>
          <a:lstStyle/>
          <a:p>
            <a:pPr algn="ctr" rtl="1"/>
            <a: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  <a:t>יתרונות השפה</a:t>
            </a:r>
            <a:endParaRPr lang="en-US" sz="4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27D219-4455-A14F-BD13-97AC159B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9039" y="1400176"/>
            <a:ext cx="6943724" cy="4170786"/>
          </a:xfrm>
        </p:spPr>
        <p:txBody>
          <a:bodyPr anchor="t">
            <a:noAutofit/>
          </a:bodyPr>
          <a:lstStyle/>
          <a:p>
            <a:pPr algn="r" rtl="1">
              <a:buFont typeface="Wingdings 2" panose="05020102010507070707" pitchFamily="18" charset="2"/>
              <a:buChar char="$"/>
            </a:pPr>
            <a:r>
              <a:rPr lang="he-IL" sz="2400" b="1" dirty="0" smtClean="0">
                <a:solidFill>
                  <a:srgbClr val="92D050"/>
                </a:solidFill>
              </a:rPr>
              <a:t> אוספים-  ב- </a:t>
            </a:r>
            <a:r>
              <a:rPr lang="en-US" sz="2400" b="1" dirty="0" err="1">
                <a:solidFill>
                  <a:srgbClr val="92D050"/>
                </a:solidFill>
              </a:rPr>
              <a:t>Kotlin</a:t>
            </a:r>
            <a:r>
              <a:rPr lang="en-US" sz="2400" b="1" dirty="0">
                <a:solidFill>
                  <a:srgbClr val="92D050"/>
                </a:solidFill>
              </a:rPr>
              <a:t> </a:t>
            </a:r>
            <a:r>
              <a:rPr lang="he-IL" sz="2400" b="1" dirty="0" smtClean="0">
                <a:solidFill>
                  <a:srgbClr val="92D050"/>
                </a:solidFill>
              </a:rPr>
              <a:t> קיימות פונקציות</a:t>
            </a:r>
            <a:r>
              <a:rPr lang="he-IL" sz="2400" b="1" dirty="0" smtClean="0">
                <a:solidFill>
                  <a:srgbClr val="92D050"/>
                </a:solidFill>
                <a:latin typeface="Berlin Sans FB Demi" panose="020E0802020502020306" pitchFamily="34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Berlin Sans FB Demi" panose="020E0802020502020306" pitchFamily="34" charset="0"/>
              </a:rPr>
              <a:t>lambda expressions, operator overloading, lazy evaluation </a:t>
            </a:r>
            <a:r>
              <a:rPr lang="he-IL" sz="2800" b="1" dirty="0" smtClean="0">
                <a:solidFill>
                  <a:srgbClr val="92D050"/>
                </a:solidFill>
              </a:rPr>
              <a:t> </a:t>
            </a:r>
          </a:p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>
              <a:solidFill>
                <a:srgbClr val="92D050"/>
              </a:solidFill>
            </a:endParaRPr>
          </a:p>
          <a:p>
            <a:pPr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en-US" sz="2400" b="1" dirty="0" smtClean="0">
                <a:solidFill>
                  <a:srgbClr val="92D050"/>
                </a:solidFill>
                <a:latin typeface="Berlin Sans FB Demi" panose="020E0802020502020306" pitchFamily="34" charset="0"/>
              </a:rPr>
              <a:t> -</a:t>
            </a:r>
            <a:r>
              <a:rPr lang="en-US" sz="2800" b="1" dirty="0" smtClean="0">
                <a:solidFill>
                  <a:srgbClr val="92D050"/>
                </a:solidFill>
                <a:latin typeface="Berlin Sans FB Demi" panose="020E0802020502020306" pitchFamily="34" charset="0"/>
              </a:rPr>
              <a:t>Extension Functions  </a:t>
            </a:r>
            <a:r>
              <a:rPr lang="he-IL" sz="2400" b="1" dirty="0" smtClean="0">
                <a:solidFill>
                  <a:srgbClr val="92D050"/>
                </a:solidFill>
              </a:rPr>
              <a:t>מאפשר </a:t>
            </a:r>
            <a:r>
              <a:rPr lang="he-IL" sz="2400" b="1" dirty="0">
                <a:solidFill>
                  <a:srgbClr val="92D050"/>
                </a:solidFill>
              </a:rPr>
              <a:t>לנו להרחיב את הפונקציונליות של </a:t>
            </a:r>
            <a:r>
              <a:rPr lang="he-IL" sz="2400" b="1" dirty="0" smtClean="0">
                <a:solidFill>
                  <a:srgbClr val="92D050"/>
                </a:solidFill>
              </a:rPr>
              <a:t>מחלקות </a:t>
            </a:r>
            <a:r>
              <a:rPr lang="he-IL" sz="2400" b="1" dirty="0">
                <a:solidFill>
                  <a:srgbClr val="92D050"/>
                </a:solidFill>
              </a:rPr>
              <a:t>קיימות ללא ירושה מהם.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xmlns="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941" y="3311209"/>
            <a:ext cx="1974318" cy="19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5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275976"/>
            <a:ext cx="2407743" cy="2324474"/>
          </a:xfrm>
        </p:spPr>
        <p:txBody>
          <a:bodyPr>
            <a:noAutofit/>
          </a:bodyPr>
          <a:lstStyle/>
          <a:p>
            <a:pPr algn="ctr" rtl="1"/>
            <a: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  <a:t>חסרונות</a:t>
            </a:r>
            <a:b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he-IL" sz="4400" b="1" dirty="0" smtClean="0">
                <a:solidFill>
                  <a:schemeClr val="tx1">
                    <a:lumMod val="50000"/>
                  </a:schemeClr>
                </a:solidFill>
              </a:rPr>
              <a:t>השפות הקודמות</a:t>
            </a:r>
            <a:endParaRPr lang="en-US" sz="4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8" y="3571875"/>
            <a:ext cx="1975275" cy="19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1925" y="1581447"/>
            <a:ext cx="6386513" cy="44628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rgbClr val="92D050"/>
                </a:solidFill>
              </a:rPr>
              <a:t>חוסר בפונקציות התומכות בביטוי </a:t>
            </a:r>
            <a:r>
              <a:rPr lang="he-IL" sz="2400" b="1" dirty="0" smtClean="0">
                <a:solidFill>
                  <a:srgbClr val="92D050"/>
                </a:solidFill>
              </a:rPr>
              <a:t>למבדה.</a:t>
            </a:r>
          </a:p>
          <a:p>
            <a:pPr algn="r" rtl="1">
              <a:lnSpc>
                <a:spcPct val="150000"/>
              </a:lnSpc>
            </a:pPr>
            <a:r>
              <a:rPr lang="he-IL" sz="2400" b="1" dirty="0">
                <a:solidFill>
                  <a:srgbClr val="92D050"/>
                </a:solidFill>
              </a:rPr>
              <a:t>למרות שהדברים האלה הוצגו </a:t>
            </a:r>
            <a:r>
              <a:rPr lang="he-IL" sz="2400" b="1" dirty="0" smtClean="0">
                <a:solidFill>
                  <a:srgbClr val="92D050"/>
                </a:solidFill>
              </a:rPr>
              <a:t>ב- </a:t>
            </a:r>
            <a:r>
              <a:rPr lang="en-US" sz="2400" b="1" dirty="0">
                <a:solidFill>
                  <a:srgbClr val="92D050"/>
                </a:solidFill>
              </a:rPr>
              <a:t>Java 8 </a:t>
            </a:r>
            <a:r>
              <a:rPr lang="he-IL" sz="2400" b="1" dirty="0" smtClean="0">
                <a:solidFill>
                  <a:srgbClr val="92D050"/>
                </a:solidFill>
              </a:rPr>
              <a:t> עדיין </a:t>
            </a:r>
            <a:r>
              <a:rPr lang="he-IL" sz="2400" b="1" dirty="0">
                <a:solidFill>
                  <a:srgbClr val="92D050"/>
                </a:solidFill>
              </a:rPr>
              <a:t>מדובר בשפה </a:t>
            </a:r>
            <a:r>
              <a:rPr lang="he-IL" sz="2400" b="1" dirty="0" smtClean="0">
                <a:solidFill>
                  <a:srgbClr val="92D050"/>
                </a:solidFill>
              </a:rPr>
              <a:t>פרוצדורלית.</a:t>
            </a:r>
            <a:endParaRPr lang="en-US" sz="2400" b="1" dirty="0" smtClean="0">
              <a:solidFill>
                <a:srgbClr val="92D050"/>
              </a:solidFill>
            </a:endParaRP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 smtClean="0">
              <a:solidFill>
                <a:srgbClr val="92D050"/>
              </a:solidFill>
            </a:endParaRP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r>
              <a:rPr lang="he-IL" sz="2400" b="1" dirty="0">
                <a:solidFill>
                  <a:srgbClr val="92D050"/>
                </a:solidFill>
              </a:rPr>
              <a:t>ג'אווה דורשת קוד ארוך </a:t>
            </a:r>
            <a:r>
              <a:rPr lang="he-IL" sz="2400" b="1" dirty="0" smtClean="0">
                <a:solidFill>
                  <a:srgbClr val="92D050"/>
                </a:solidFill>
              </a:rPr>
              <a:t>ומסורבל וקיים </a:t>
            </a:r>
            <a:r>
              <a:rPr lang="he-IL" sz="2400" b="1" dirty="0">
                <a:solidFill>
                  <a:srgbClr val="92D050"/>
                </a:solidFill>
              </a:rPr>
              <a:t>קושי </a:t>
            </a:r>
            <a:r>
              <a:rPr lang="he-IL" sz="2400" b="1" dirty="0" smtClean="0">
                <a:solidFill>
                  <a:srgbClr val="92D050"/>
                </a:solidFill>
              </a:rPr>
              <a:t>לעקוב אחריו </a:t>
            </a:r>
            <a:r>
              <a:rPr lang="he-IL" sz="2400" b="1" dirty="0">
                <a:solidFill>
                  <a:srgbClr val="92D050"/>
                </a:solidFill>
              </a:rPr>
              <a:t>בפרויקטים </a:t>
            </a:r>
            <a:r>
              <a:rPr lang="he-IL" sz="2400" b="1" dirty="0" smtClean="0">
                <a:solidFill>
                  <a:srgbClr val="92D050"/>
                </a:solidFill>
              </a:rPr>
              <a:t>גדולים.</a:t>
            </a: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 smtClean="0">
              <a:solidFill>
                <a:srgbClr val="92D050"/>
              </a:solidFill>
            </a:endParaRPr>
          </a:p>
          <a:p>
            <a:pPr marL="342900" indent="-342900" algn="r" rtl="1">
              <a:lnSpc>
                <a:spcPct val="150000"/>
              </a:lnSpc>
              <a:buFont typeface="Wingdings 2" panose="05020102010507070707" pitchFamily="18" charset="2"/>
              <a:buChar char="$"/>
            </a:pPr>
            <a:endParaRPr lang="he-IL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524381" y="1543051"/>
            <a:ext cx="2347406" cy="1995542"/>
          </a:xfrm>
        </p:spPr>
        <p:txBody>
          <a:bodyPr>
            <a:noAutofit/>
          </a:bodyPr>
          <a:lstStyle/>
          <a:p>
            <a:pPr algn="ctr"/>
            <a:r>
              <a:rPr lang="he-IL" sz="4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למה לבחור ב-</a:t>
            </a:r>
            <a:br>
              <a:rPr lang="he-IL" sz="4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4000" b="1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Kotlin</a:t>
            </a:r>
            <a:r>
              <a:rPr lang="en-US" sz="4000" b="1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?</a:t>
            </a:r>
            <a:endParaRPr lang="he-IL" sz="4000" b="1" dirty="0">
              <a:solidFill>
                <a:schemeClr val="bg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6" y="3538593"/>
            <a:ext cx="1975275" cy="19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500" y="1071563"/>
            <a:ext cx="715803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800" b="1" dirty="0" smtClean="0">
                <a:solidFill>
                  <a:schemeClr val="accent1"/>
                </a:solidFill>
              </a:rPr>
              <a:t>שפה </a:t>
            </a:r>
            <a:r>
              <a:rPr lang="he-IL" sz="2800" b="1" dirty="0">
                <a:solidFill>
                  <a:schemeClr val="accent1"/>
                </a:solidFill>
              </a:rPr>
              <a:t>סטטית עבור </a:t>
            </a:r>
            <a:r>
              <a:rPr lang="he-IL" sz="2800" b="1" dirty="0" smtClean="0">
                <a:solidFill>
                  <a:schemeClr val="accent1"/>
                </a:solidFill>
              </a:rPr>
              <a:t>דפדפן, </a:t>
            </a:r>
            <a:r>
              <a:rPr lang="en-US" sz="2800" b="1" dirty="0">
                <a:solidFill>
                  <a:schemeClr val="accent1"/>
                </a:solidFill>
              </a:rPr>
              <a:t>.JVM, Android </a:t>
            </a:r>
            <a:endParaRPr lang="he-IL" sz="2800" b="1" dirty="0">
              <a:solidFill>
                <a:schemeClr val="accent1"/>
              </a:solidFill>
            </a:endParaRPr>
          </a:p>
          <a:p>
            <a:pPr marL="457200" indent="-4572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800" b="1" dirty="0">
                <a:solidFill>
                  <a:schemeClr val="accent1"/>
                </a:solidFill>
              </a:rPr>
              <a:t>ניתן לשלבה בקלות עם שפת </a:t>
            </a:r>
            <a:r>
              <a:rPr lang="he-IL" sz="2800" b="1" dirty="0" smtClean="0">
                <a:solidFill>
                  <a:schemeClr val="accent1"/>
                </a:solidFill>
              </a:rPr>
              <a:t>ג'אווה.</a:t>
            </a:r>
            <a:endParaRPr lang="he-IL" sz="2800" b="1" dirty="0">
              <a:solidFill>
                <a:schemeClr val="accent1"/>
              </a:solidFill>
            </a:endParaRPr>
          </a:p>
          <a:p>
            <a:pPr marL="457200" indent="-457200" algn="r" rtl="1">
              <a:lnSpc>
                <a:spcPct val="200000"/>
              </a:lnSpc>
              <a:buFont typeface="Wingdings 2" panose="05020102010507070707" pitchFamily="18" charset="2"/>
              <a:buChar char="$"/>
            </a:pPr>
            <a:r>
              <a:rPr lang="he-IL" sz="2800" b="1" dirty="0">
                <a:solidFill>
                  <a:schemeClr val="accent1"/>
                </a:solidFill>
              </a:rPr>
              <a:t>קלת </a:t>
            </a:r>
            <a:r>
              <a:rPr lang="he-IL" sz="2800" b="1" dirty="0" smtClean="0">
                <a:solidFill>
                  <a:schemeClr val="accent1"/>
                </a:solidFill>
              </a:rPr>
              <a:t>משקל- </a:t>
            </a:r>
            <a:r>
              <a:rPr lang="he-IL" sz="2800" b="1" dirty="0">
                <a:solidFill>
                  <a:schemeClr val="accent1"/>
                </a:solidFill>
              </a:rPr>
              <a:t>פחות מ - 7000 פונקציות בבסיס של </a:t>
            </a:r>
            <a:r>
              <a:rPr lang="he-IL" sz="2800" b="1" dirty="0" smtClean="0">
                <a:solidFill>
                  <a:schemeClr val="accent1"/>
                </a:solidFill>
              </a:rPr>
              <a:t>השפה.</a:t>
            </a:r>
            <a:endParaRPr lang="he-IL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סגרת ">
  <a:themeElements>
    <a:clrScheme name="צהוב ירוק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מסגרת 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מסגרת 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TM03457475[[fn=מסגרת]]</Template>
  <TotalTime>466</TotalTime>
  <Words>757</Words>
  <Application>Microsoft Office PowerPoint</Application>
  <PresentationFormat>מסך רחב</PresentationFormat>
  <Paragraphs>114</Paragraphs>
  <Slides>35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35</vt:i4>
      </vt:variant>
    </vt:vector>
  </HeadingPairs>
  <TitlesOfParts>
    <vt:vector size="43" baseType="lpstr">
      <vt:lpstr>Andale Mono</vt:lpstr>
      <vt:lpstr>Arial</vt:lpstr>
      <vt:lpstr>Berlin Sans FB Demi</vt:lpstr>
      <vt:lpstr>Calibri</vt:lpstr>
      <vt:lpstr>Corbel</vt:lpstr>
      <vt:lpstr>Gisha</vt:lpstr>
      <vt:lpstr>Wingdings 2</vt:lpstr>
      <vt:lpstr>מסגרת </vt:lpstr>
      <vt:lpstr>Kotlin Programming Language</vt:lpstr>
      <vt:lpstr>היסטוריה</vt:lpstr>
      <vt:lpstr>קצת על… Kotlin </vt:lpstr>
      <vt:lpstr>מצגת של PowerPoint</vt:lpstr>
      <vt:lpstr>יתרונות השפה</vt:lpstr>
      <vt:lpstr>יתרונות השפה</vt:lpstr>
      <vt:lpstr>יתרונות השפה</vt:lpstr>
      <vt:lpstr>חסרונות השפות הקודמות</vt:lpstr>
      <vt:lpstr>למה לבחור ב- Kotlin?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ההצלחה של Kotlin</vt:lpstr>
      <vt:lpstr>האם קיימים קשיים בקידוד?</vt:lpstr>
      <vt:lpstr>ההבדל בין הטיפוסים בJava-</vt:lpstr>
      <vt:lpstr>Kotlin Collections (interfaces)</vt:lpstr>
      <vt:lpstr>Kotlin is like java and is calling by value </vt:lpstr>
      <vt:lpstr>brief comparison between Java and Kotlin</vt:lpstr>
      <vt:lpstr>מאפיינים דומים ב-Kotlin וJava-</vt:lpstr>
      <vt:lpstr>הבדלים מהותיים בין  Kotlin ל- Java</vt:lpstr>
      <vt:lpstr>מחלקות ב- Kotlin</vt:lpstr>
      <vt:lpstr>פקודות מיוחדות  ב- KOTLIN </vt:lpstr>
      <vt:lpstr>פקודות מיוחדות  ב KOTLIN </vt:lpstr>
      <vt:lpstr> KOTLIN syntax </vt:lpstr>
      <vt:lpstr>מצגת של PowerPoint</vt:lpstr>
      <vt:lpstr>מצגת של PowerPoint</vt:lpstr>
      <vt:lpstr>ניהול הזיכרון</vt:lpstr>
      <vt:lpstr>מחרוזות וקבצים</vt:lpstr>
      <vt:lpstr>מחרוזות וקבצים דוגמאות</vt:lpstr>
      <vt:lpstr>מצגת של PowerPoint</vt:lpstr>
      <vt:lpstr>מצגת של PowerPoint</vt:lpstr>
      <vt:lpstr>טיפול בשגיאות</vt:lpstr>
      <vt:lpstr>טיפול בשגיאות דוגמא: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Programming Language</dc:title>
  <dc:creator>חזקיהו רפול</dc:creator>
  <cp:lastModifiedBy>Tami</cp:lastModifiedBy>
  <cp:revision>41</cp:revision>
  <dcterms:created xsi:type="dcterms:W3CDTF">2019-05-19T20:00:36Z</dcterms:created>
  <dcterms:modified xsi:type="dcterms:W3CDTF">2019-08-15T20:21:03Z</dcterms:modified>
</cp:coreProperties>
</file>